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3"/>
  </p:handoutMasterIdLst>
  <p:sldIdLst>
    <p:sldId id="256" r:id="rId2"/>
    <p:sldId id="259" r:id="rId3"/>
    <p:sldId id="308" r:id="rId4"/>
    <p:sldId id="258" r:id="rId5"/>
    <p:sldId id="257" r:id="rId6"/>
    <p:sldId id="262" r:id="rId7"/>
    <p:sldId id="263" r:id="rId8"/>
    <p:sldId id="260" r:id="rId9"/>
    <p:sldId id="264" r:id="rId10"/>
    <p:sldId id="266" r:id="rId11"/>
    <p:sldId id="309" r:id="rId12"/>
    <p:sldId id="310" r:id="rId13"/>
    <p:sldId id="267" r:id="rId14"/>
    <p:sldId id="268" r:id="rId15"/>
    <p:sldId id="270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297" r:id="rId29"/>
    <p:sldId id="298" r:id="rId30"/>
    <p:sldId id="299" r:id="rId31"/>
    <p:sldId id="301" r:id="rId32"/>
    <p:sldId id="302" r:id="rId33"/>
    <p:sldId id="303" r:id="rId34"/>
    <p:sldId id="300" r:id="rId35"/>
    <p:sldId id="304" r:id="rId36"/>
    <p:sldId id="305" r:id="rId37"/>
    <p:sldId id="307" r:id="rId38"/>
    <p:sldId id="306" r:id="rId39"/>
    <p:sldId id="283" r:id="rId40"/>
    <p:sldId id="271" r:id="rId41"/>
    <p:sldId id="272" r:id="rId42"/>
    <p:sldId id="273" r:id="rId43"/>
    <p:sldId id="274" r:id="rId44"/>
    <p:sldId id="275" r:id="rId45"/>
    <p:sldId id="278" r:id="rId46"/>
    <p:sldId id="279" r:id="rId47"/>
    <p:sldId id="280" r:id="rId48"/>
    <p:sldId id="281" r:id="rId49"/>
    <p:sldId id="282" r:id="rId50"/>
    <p:sldId id="276" r:id="rId51"/>
    <p:sldId id="284" r:id="rId52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0" d="100"/>
          <a:sy n="70" d="100"/>
        </p:scale>
        <p:origin x="1180" y="-1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034118F9-1C40-4D0A-AF6F-26D4B9202A29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3A1243-F4C2-4438-8053-0736803F20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611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B0E2-CDCD-4BE2-A524-2D2E3A835202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FC147-117D-48ED-9BF1-AC2836D45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172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B0E2-CDCD-4BE2-A524-2D2E3A835202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FC147-117D-48ED-9BF1-AC2836D45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8142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B0E2-CDCD-4BE2-A524-2D2E3A835202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FC147-117D-48ED-9BF1-AC2836D45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770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B0E2-CDCD-4BE2-A524-2D2E3A835202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FC147-117D-48ED-9BF1-AC2836D45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030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B0E2-CDCD-4BE2-A524-2D2E3A835202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FC147-117D-48ED-9BF1-AC2836D45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53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B0E2-CDCD-4BE2-A524-2D2E3A835202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FC147-117D-48ED-9BF1-AC2836D45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91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B0E2-CDCD-4BE2-A524-2D2E3A835202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FC147-117D-48ED-9BF1-AC2836D45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46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B0E2-CDCD-4BE2-A524-2D2E3A835202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FC147-117D-48ED-9BF1-AC2836D45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157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B0E2-CDCD-4BE2-A524-2D2E3A835202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FC147-117D-48ED-9BF1-AC2836D45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078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B0E2-CDCD-4BE2-A524-2D2E3A835202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FC147-117D-48ED-9BF1-AC2836D45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886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B0E2-CDCD-4BE2-A524-2D2E3A835202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FC147-117D-48ED-9BF1-AC2836D45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040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2B0E2-CDCD-4BE2-A524-2D2E3A835202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FC147-117D-48ED-9BF1-AC2836D458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301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3.png"/><Relationship Id="rId7" Type="http://schemas.openxmlformats.org/officeDocument/2006/relationships/image" Target="../media/image11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2.png"/><Relationship Id="rId5" Type="http://schemas.openxmlformats.org/officeDocument/2006/relationships/image" Target="../media/image9.png"/><Relationship Id="rId10" Type="http://schemas.openxmlformats.org/officeDocument/2006/relationships/image" Target="../media/image110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7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2.png"/><Relationship Id="rId5" Type="http://schemas.openxmlformats.org/officeDocument/2006/relationships/image" Target="../media/image7.png"/><Relationship Id="rId10" Type="http://schemas.openxmlformats.org/officeDocument/2006/relationships/image" Target="../media/image110.png"/><Relationship Id="rId4" Type="http://schemas.openxmlformats.org/officeDocument/2006/relationships/image" Target="../media/image50.png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542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975" y="1168871"/>
            <a:ext cx="6496050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120870" y="2060848"/>
                <a:ext cx="37144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0870" y="2060848"/>
                <a:ext cx="371448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020272" y="3789040"/>
                <a:ext cx="3676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0272" y="3789040"/>
                <a:ext cx="36766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267744" y="3552992"/>
                <a:ext cx="1172052" cy="5821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dirty="0" smtClean="0">
                                  <a:latin typeface="Cambria Math"/>
                                </a:rPr>
                                <m:t>𝑎</m:t>
                              </m:r>
                            </m:num>
                            <m:den>
                              <m:r>
                                <a:rPr lang="en-GB" b="0" i="1" dirty="0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GB" b="0" i="1" dirty="0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b="0" i="1" dirty="0" smtClean="0">
                                  <a:latin typeface="Cambria Math"/>
                                </a:rPr>
                                <m:t>𝑏</m:t>
                              </m:r>
                            </m:den>
                          </m:f>
                        </m:e>
                      </m:d>
                      <m:r>
                        <a:rPr lang="en-GB" b="0" i="1" dirty="0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3552992"/>
                <a:ext cx="1172052" cy="58214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552076" y="4567187"/>
                <a:ext cx="1208729" cy="7146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dirty="0" smtClean="0">
                                  <a:latin typeface="Cambria Math"/>
                                </a:rPr>
                                <m:t>𝑏</m:t>
                              </m:r>
                            </m:num>
                            <m:den>
                              <m:r>
                                <a:rPr lang="en-GB" b="0" i="1" dirty="0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GB" b="0" i="1" dirty="0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b="0" i="1" dirty="0" smtClean="0">
                                  <a:latin typeface="Cambria Math"/>
                                </a:rPr>
                                <m:t>𝑏</m:t>
                              </m:r>
                            </m:den>
                          </m:f>
                        </m:e>
                      </m:d>
                      <m:r>
                        <a:rPr lang="en-GB" b="0" i="1" dirty="0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2076" y="4567187"/>
                <a:ext cx="1208729" cy="71468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oup 11"/>
          <p:cNvGrpSpPr/>
          <p:nvPr/>
        </p:nvGrpSpPr>
        <p:grpSpPr>
          <a:xfrm>
            <a:off x="3314901" y="3363789"/>
            <a:ext cx="497973" cy="720080"/>
            <a:chOff x="3314901" y="3161706"/>
            <a:chExt cx="497973" cy="72008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3347864" y="3212976"/>
                  <a:ext cx="37414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smtClean="0">
                            <a:latin typeface="Cambria Math"/>
                            <a:ea typeface="Cambria Math"/>
                          </a:rPr>
                          <m:t>𝜃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47864" y="3212976"/>
                  <a:ext cx="374141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Arc 13"/>
            <p:cNvSpPr/>
            <p:nvPr/>
          </p:nvSpPr>
          <p:spPr>
            <a:xfrm rot="17079075">
              <a:off x="3203848" y="3272759"/>
              <a:ext cx="720080" cy="497973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948241" y="3492130"/>
            <a:ext cx="497973" cy="720080"/>
            <a:chOff x="3948241" y="3290047"/>
            <a:chExt cx="497973" cy="72008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4067944" y="3501008"/>
                  <a:ext cx="37414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smtClean="0">
                            <a:latin typeface="Cambria Math"/>
                            <a:ea typeface="Cambria Math"/>
                          </a:rPr>
                          <m:t>𝜃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67944" y="3501008"/>
                  <a:ext cx="374141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Arc 16"/>
            <p:cNvSpPr/>
            <p:nvPr/>
          </p:nvSpPr>
          <p:spPr>
            <a:xfrm rot="3134442">
              <a:off x="3837188" y="3401100"/>
              <a:ext cx="720080" cy="497973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611560" y="5594464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itchFamily="66" charset="0"/>
              </a:rPr>
              <a:t>And a straight line is the shortest distance between two points.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47864" y="265872"/>
            <a:ext cx="566054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itchFamily="66" charset="0"/>
              </a:rPr>
              <a:t>So another way to solve the problem is to simply reflect point A in the fence line to give A’ and join it to point B.  Where line A’B crosses the fence line is the solution since length A’P equals length AP.</a:t>
            </a:r>
          </a:p>
        </p:txBody>
      </p:sp>
    </p:spTree>
    <p:extLst>
      <p:ext uri="{BB962C8B-B14F-4D97-AF65-F5344CB8AC3E}">
        <p14:creationId xmlns:p14="http://schemas.microsoft.com/office/powerpoint/2010/main" val="6434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203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Techer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Each answer is  100 m</a:t>
            </a:r>
            <a:br>
              <a:rPr lang="en-GB" dirty="0"/>
            </a:br>
            <a:endParaRPr lang="en-GB" dirty="0"/>
          </a:p>
          <a:p>
            <a:r>
              <a:rPr lang="en-GB" dirty="0"/>
              <a:t>You can use the </a:t>
            </a:r>
            <a:r>
              <a:rPr lang="en-GB" dirty="0" err="1"/>
              <a:t>Geogebra</a:t>
            </a:r>
            <a:r>
              <a:rPr lang="en-GB" dirty="0"/>
              <a:t> file to demonstrate the </a:t>
            </a:r>
            <a:r>
              <a:rPr lang="en-GB"/>
              <a:t>minimum value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5779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749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07504" y="260648"/>
            <a:ext cx="8352928" cy="6292053"/>
            <a:chOff x="107504" y="260648"/>
            <a:chExt cx="8352928" cy="6292053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260648"/>
              <a:ext cx="8352928" cy="62920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 rot="2052281">
              <a:off x="6570647" y="5426720"/>
              <a:ext cx="8710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/>
                <a:t>fence</a:t>
              </a:r>
            </a:p>
          </p:txBody>
        </p:sp>
        <p:sp>
          <p:nvSpPr>
            <p:cNvPr id="2" name="Rectangle 1"/>
            <p:cNvSpPr/>
            <p:nvPr/>
          </p:nvSpPr>
          <p:spPr>
            <a:xfrm>
              <a:off x="2123728" y="1556792"/>
              <a:ext cx="216024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051720" y="2996952"/>
              <a:ext cx="216024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779912" y="4437112"/>
              <a:ext cx="648072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948264" y="3356992"/>
              <a:ext cx="648072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339752" y="4509120"/>
              <a:ext cx="648072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2178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40223" y="5253954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27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07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33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80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39059904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40223" y="5253954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24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09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36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80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38016025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40223" y="5253954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21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09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39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80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6858004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40223" y="5253954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18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10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42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80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3896257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98733" y="5253954"/>
              <a:ext cx="538930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9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10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51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80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1068010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itchFamily="66" charset="0"/>
              </a:rPr>
              <a:t>The Shortest Race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24944"/>
          </a:xfrm>
        </p:spPr>
        <p:txBody>
          <a:bodyPr/>
          <a:lstStyle/>
          <a:p>
            <a:r>
              <a:rPr lang="en-GB" dirty="0">
                <a:latin typeface="Comic Sans MS" pitchFamily="66" charset="0"/>
              </a:rPr>
              <a:t>You have to race from one tree (A) to another (B) and touch a nearby fence (at point P, say) on the way.</a:t>
            </a:r>
            <a:br>
              <a:rPr lang="en-GB" dirty="0">
                <a:latin typeface="Comic Sans MS" pitchFamily="66" charset="0"/>
              </a:rPr>
            </a:br>
            <a:endParaRPr lang="en-GB" dirty="0">
              <a:latin typeface="Comic Sans MS" pitchFamily="66" charset="0"/>
            </a:endParaRPr>
          </a:p>
          <a:p>
            <a:r>
              <a:rPr lang="en-GB" dirty="0">
                <a:latin typeface="Comic Sans MS" pitchFamily="66" charset="0"/>
              </a:rPr>
              <a:t>Where should you touch the fence to minimise the distance you have to run?</a:t>
            </a:r>
          </a:p>
        </p:txBody>
      </p:sp>
    </p:spTree>
    <p:extLst>
      <p:ext uri="{BB962C8B-B14F-4D97-AF65-F5344CB8AC3E}">
        <p14:creationId xmlns:p14="http://schemas.microsoft.com/office/powerpoint/2010/main" val="29231526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98733" y="5253954"/>
              <a:ext cx="538930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3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10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57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80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4448115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40223" y="5253954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15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10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45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80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26432593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40223" y="5253954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10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10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50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80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32586656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98733" y="5253954"/>
              <a:ext cx="538930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6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10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54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80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5344977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40223" y="5253954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12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10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48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80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10217723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40223" y="5253954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17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08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43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80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16336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40223" y="5253954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23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09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37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80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16370792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40223" y="5253954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37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08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43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60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19612979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40223" y="5253954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34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10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46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60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31027440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40223" y="5253954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31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10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49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60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3530936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40223" y="5253954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27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07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33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80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17057844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40223" y="5253954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28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11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52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60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35601300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40223" y="5253954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19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11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61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60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4399866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40223" y="5253954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13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11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67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60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22693036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40223" y="5253954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25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11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55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60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1787205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40223" y="5253954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20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11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60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60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24193648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40223" y="5253954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16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11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64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60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516851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40223" y="5253954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22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11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58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60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42372684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40223" y="5253954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27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09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53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60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21921100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5400000">
            <a:off x="2413812" y="334708"/>
            <a:ext cx="4298553" cy="6210511"/>
            <a:chOff x="107504" y="602864"/>
            <a:chExt cx="4298553" cy="6210511"/>
          </a:xfrm>
          <a:noFill/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596447" y="1306815"/>
              <a:ext cx="5706456" cy="429855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18187470">
              <a:off x="540223" y="5253954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33 m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 rot="18187470">
              <a:off x="2196410" y="1149498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47 m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8187470">
              <a:off x="2902033" y="4195985"/>
              <a:ext cx="6559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60 m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 rot="16200000">
              <a:off x="2089777" y="4619185"/>
              <a:ext cx="401904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What’s the shortest distance race?</a:t>
              </a:r>
            </a:p>
          </p:txBody>
        </p:sp>
      </p:grpSp>
      <p:pic>
        <p:nvPicPr>
          <p:cNvPr id="1030" name="Picture 6" descr="C:\Users\John\AppData\Local\Microsoft\Windows\INetCache\IE\BD0SS0NI\tree-oak400px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7839"/>
            <a:ext cx="1710168" cy="151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John\AppData\Local\Microsoft\Windows\INetCache\IE\293GPHKK\tree2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7007"/>
            <a:ext cx="1820557" cy="20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7504" y="6444044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692696"/>
            <a:ext cx="23494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The Shortest Race</a:t>
            </a:r>
          </a:p>
        </p:txBody>
      </p:sp>
    </p:spTree>
    <p:extLst>
      <p:ext uri="{BB962C8B-B14F-4D97-AF65-F5344CB8AC3E}">
        <p14:creationId xmlns:p14="http://schemas.microsoft.com/office/powerpoint/2010/main" val="253908374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596447" y="1306815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105999" y="1252632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 rot="16200000">
            <a:off x="-1315000" y="2267792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14" name="TextBox 13"/>
          <p:cNvSpPr txBox="1"/>
          <p:nvPr/>
        </p:nvSpPr>
        <p:spPr>
          <a:xfrm rot="16200000">
            <a:off x="3346355" y="2266788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2" name="TextBox 1"/>
          <p:cNvSpPr txBox="1"/>
          <p:nvPr/>
        </p:nvSpPr>
        <p:spPr>
          <a:xfrm rot="18187470">
            <a:off x="540223" y="5253954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27 m</a:t>
            </a:r>
          </a:p>
        </p:txBody>
      </p:sp>
      <p:sp>
        <p:nvSpPr>
          <p:cNvPr id="7" name="TextBox 6"/>
          <p:cNvSpPr txBox="1"/>
          <p:nvPr/>
        </p:nvSpPr>
        <p:spPr>
          <a:xfrm rot="18187470">
            <a:off x="2196407" y="1149498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33 m</a:t>
            </a:r>
          </a:p>
        </p:txBody>
      </p:sp>
      <p:sp>
        <p:nvSpPr>
          <p:cNvPr id="8" name="TextBox 7"/>
          <p:cNvSpPr txBox="1"/>
          <p:nvPr/>
        </p:nvSpPr>
        <p:spPr>
          <a:xfrm rot="18187470">
            <a:off x="2902033" y="4195985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80 m</a:t>
            </a:r>
          </a:p>
        </p:txBody>
      </p:sp>
      <p:sp>
        <p:nvSpPr>
          <p:cNvPr id="9" name="TextBox 8"/>
          <p:cNvSpPr txBox="1"/>
          <p:nvPr/>
        </p:nvSpPr>
        <p:spPr>
          <a:xfrm rot="18187470">
            <a:off x="5292751" y="5276105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24 m</a:t>
            </a:r>
          </a:p>
        </p:txBody>
      </p:sp>
      <p:sp>
        <p:nvSpPr>
          <p:cNvPr id="10" name="TextBox 9"/>
          <p:cNvSpPr txBox="1"/>
          <p:nvPr/>
        </p:nvSpPr>
        <p:spPr>
          <a:xfrm rot="18187470">
            <a:off x="6948935" y="117164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36 m</a:t>
            </a:r>
          </a:p>
        </p:txBody>
      </p:sp>
      <p:sp>
        <p:nvSpPr>
          <p:cNvPr id="11" name="TextBox 10"/>
          <p:cNvSpPr txBox="1"/>
          <p:nvPr/>
        </p:nvSpPr>
        <p:spPr>
          <a:xfrm rot="18187470">
            <a:off x="7654561" y="4218136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80 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2089777" y="4619185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5" name="TextBox 14"/>
          <p:cNvSpPr txBox="1"/>
          <p:nvPr/>
        </p:nvSpPr>
        <p:spPr>
          <a:xfrm rot="16200000">
            <a:off x="6770297" y="4605787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6" name="TextBox 15"/>
          <p:cNvSpPr txBox="1"/>
          <p:nvPr/>
        </p:nvSpPr>
        <p:spPr>
          <a:xfrm rot="16200000">
            <a:off x="3829356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7" name="TextBox 16"/>
          <p:cNvSpPr txBox="1"/>
          <p:nvPr/>
        </p:nvSpPr>
        <p:spPr>
          <a:xfrm rot="16200000">
            <a:off x="8397218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2264704" y="5923975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  <p:sp>
        <p:nvSpPr>
          <p:cNvPr id="19" name="TextBox 18"/>
          <p:cNvSpPr txBox="1"/>
          <p:nvPr/>
        </p:nvSpPr>
        <p:spPr>
          <a:xfrm rot="16200000">
            <a:off x="7043653" y="5952321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4061941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" y="349374"/>
            <a:ext cx="4505325" cy="329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 rot="2052281">
            <a:off x="3382362" y="2996952"/>
            <a:ext cx="6591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fence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88024" y="836712"/>
            <a:ext cx="4273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itchFamily="66" charset="0"/>
              </a:rPr>
              <a:t>This diagram models the general case.</a:t>
            </a:r>
          </a:p>
        </p:txBody>
      </p:sp>
    </p:spTree>
    <p:extLst>
      <p:ext uri="{BB962C8B-B14F-4D97-AF65-F5344CB8AC3E}">
        <p14:creationId xmlns:p14="http://schemas.microsoft.com/office/powerpoint/2010/main" val="392358787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596447" y="1306815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105999" y="1252632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 rot="16200000">
            <a:off x="-1315000" y="2267792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14" name="TextBox 13"/>
          <p:cNvSpPr txBox="1"/>
          <p:nvPr/>
        </p:nvSpPr>
        <p:spPr>
          <a:xfrm rot="16200000">
            <a:off x="3346355" y="2266788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2" name="TextBox 1"/>
          <p:cNvSpPr txBox="1"/>
          <p:nvPr/>
        </p:nvSpPr>
        <p:spPr>
          <a:xfrm rot="18187470">
            <a:off x="540223" y="5253954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21 m</a:t>
            </a:r>
          </a:p>
        </p:txBody>
      </p:sp>
      <p:sp>
        <p:nvSpPr>
          <p:cNvPr id="7" name="TextBox 6"/>
          <p:cNvSpPr txBox="1"/>
          <p:nvPr/>
        </p:nvSpPr>
        <p:spPr>
          <a:xfrm rot="18187470">
            <a:off x="2196407" y="1149498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39 m</a:t>
            </a:r>
          </a:p>
        </p:txBody>
      </p:sp>
      <p:sp>
        <p:nvSpPr>
          <p:cNvPr id="8" name="TextBox 7"/>
          <p:cNvSpPr txBox="1"/>
          <p:nvPr/>
        </p:nvSpPr>
        <p:spPr>
          <a:xfrm rot="18187470">
            <a:off x="2902033" y="4195985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80 m</a:t>
            </a:r>
          </a:p>
        </p:txBody>
      </p:sp>
      <p:sp>
        <p:nvSpPr>
          <p:cNvPr id="9" name="TextBox 8"/>
          <p:cNvSpPr txBox="1"/>
          <p:nvPr/>
        </p:nvSpPr>
        <p:spPr>
          <a:xfrm rot="18187470">
            <a:off x="5292751" y="5276105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18 m</a:t>
            </a:r>
          </a:p>
        </p:txBody>
      </p:sp>
      <p:sp>
        <p:nvSpPr>
          <p:cNvPr id="10" name="TextBox 9"/>
          <p:cNvSpPr txBox="1"/>
          <p:nvPr/>
        </p:nvSpPr>
        <p:spPr>
          <a:xfrm rot="18187470">
            <a:off x="6948935" y="117164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42 m</a:t>
            </a:r>
          </a:p>
        </p:txBody>
      </p:sp>
      <p:sp>
        <p:nvSpPr>
          <p:cNvPr id="11" name="TextBox 10"/>
          <p:cNvSpPr txBox="1"/>
          <p:nvPr/>
        </p:nvSpPr>
        <p:spPr>
          <a:xfrm rot="18187470">
            <a:off x="7654561" y="4218136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80 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2089777" y="4619185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5" name="TextBox 14"/>
          <p:cNvSpPr txBox="1"/>
          <p:nvPr/>
        </p:nvSpPr>
        <p:spPr>
          <a:xfrm rot="16200000">
            <a:off x="6770297" y="4605787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6" name="TextBox 15"/>
          <p:cNvSpPr txBox="1"/>
          <p:nvPr/>
        </p:nvSpPr>
        <p:spPr>
          <a:xfrm rot="16200000">
            <a:off x="3829356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7" name="TextBox 16"/>
          <p:cNvSpPr txBox="1"/>
          <p:nvPr/>
        </p:nvSpPr>
        <p:spPr>
          <a:xfrm rot="16200000">
            <a:off x="8397218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2264704" y="5923975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  <p:sp>
        <p:nvSpPr>
          <p:cNvPr id="19" name="TextBox 18"/>
          <p:cNvSpPr txBox="1"/>
          <p:nvPr/>
        </p:nvSpPr>
        <p:spPr>
          <a:xfrm rot="16200000">
            <a:off x="7043653" y="5952321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294969953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596447" y="1306815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105999" y="1252632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 rot="16200000">
            <a:off x="-1315000" y="2267792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14" name="TextBox 13"/>
          <p:cNvSpPr txBox="1"/>
          <p:nvPr/>
        </p:nvSpPr>
        <p:spPr>
          <a:xfrm rot="16200000">
            <a:off x="3346355" y="2266788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2" name="TextBox 1"/>
          <p:cNvSpPr txBox="1"/>
          <p:nvPr/>
        </p:nvSpPr>
        <p:spPr>
          <a:xfrm rot="18187470">
            <a:off x="598732" y="5253954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9 m</a:t>
            </a:r>
          </a:p>
        </p:txBody>
      </p:sp>
      <p:sp>
        <p:nvSpPr>
          <p:cNvPr id="7" name="TextBox 6"/>
          <p:cNvSpPr txBox="1"/>
          <p:nvPr/>
        </p:nvSpPr>
        <p:spPr>
          <a:xfrm rot="18187470">
            <a:off x="2196407" y="1149498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51 m</a:t>
            </a:r>
          </a:p>
        </p:txBody>
      </p:sp>
      <p:sp>
        <p:nvSpPr>
          <p:cNvPr id="8" name="TextBox 7"/>
          <p:cNvSpPr txBox="1"/>
          <p:nvPr/>
        </p:nvSpPr>
        <p:spPr>
          <a:xfrm rot="18187470">
            <a:off x="2902033" y="4195985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80 m</a:t>
            </a:r>
          </a:p>
        </p:txBody>
      </p:sp>
      <p:sp>
        <p:nvSpPr>
          <p:cNvPr id="9" name="TextBox 8"/>
          <p:cNvSpPr txBox="1"/>
          <p:nvPr/>
        </p:nvSpPr>
        <p:spPr>
          <a:xfrm rot="18187470">
            <a:off x="5351260" y="5276105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 m</a:t>
            </a:r>
          </a:p>
        </p:txBody>
      </p:sp>
      <p:sp>
        <p:nvSpPr>
          <p:cNvPr id="10" name="TextBox 9"/>
          <p:cNvSpPr txBox="1"/>
          <p:nvPr/>
        </p:nvSpPr>
        <p:spPr>
          <a:xfrm rot="18187470">
            <a:off x="6948935" y="117164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57 m</a:t>
            </a:r>
          </a:p>
        </p:txBody>
      </p:sp>
      <p:sp>
        <p:nvSpPr>
          <p:cNvPr id="11" name="TextBox 10"/>
          <p:cNvSpPr txBox="1"/>
          <p:nvPr/>
        </p:nvSpPr>
        <p:spPr>
          <a:xfrm rot="18187470">
            <a:off x="7654561" y="4218136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80 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2089777" y="4619185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5" name="TextBox 14"/>
          <p:cNvSpPr txBox="1"/>
          <p:nvPr/>
        </p:nvSpPr>
        <p:spPr>
          <a:xfrm rot="16200000">
            <a:off x="6770297" y="4605787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6" name="TextBox 15"/>
          <p:cNvSpPr txBox="1"/>
          <p:nvPr/>
        </p:nvSpPr>
        <p:spPr>
          <a:xfrm rot="16200000">
            <a:off x="3829356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7" name="TextBox 16"/>
          <p:cNvSpPr txBox="1"/>
          <p:nvPr/>
        </p:nvSpPr>
        <p:spPr>
          <a:xfrm rot="16200000">
            <a:off x="8397218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2264704" y="5923975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  <p:sp>
        <p:nvSpPr>
          <p:cNvPr id="19" name="TextBox 18"/>
          <p:cNvSpPr txBox="1"/>
          <p:nvPr/>
        </p:nvSpPr>
        <p:spPr>
          <a:xfrm rot="16200000">
            <a:off x="7043653" y="5952321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38733904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596447" y="1306815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105999" y="1252632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 rot="16200000">
            <a:off x="-1315000" y="2267792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14" name="TextBox 13"/>
          <p:cNvSpPr txBox="1"/>
          <p:nvPr/>
        </p:nvSpPr>
        <p:spPr>
          <a:xfrm rot="16200000">
            <a:off x="3346355" y="2266788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2" name="TextBox 1"/>
          <p:cNvSpPr txBox="1"/>
          <p:nvPr/>
        </p:nvSpPr>
        <p:spPr>
          <a:xfrm rot="18187470">
            <a:off x="540223" y="5253954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15 m</a:t>
            </a:r>
          </a:p>
        </p:txBody>
      </p:sp>
      <p:sp>
        <p:nvSpPr>
          <p:cNvPr id="7" name="TextBox 6"/>
          <p:cNvSpPr txBox="1"/>
          <p:nvPr/>
        </p:nvSpPr>
        <p:spPr>
          <a:xfrm rot="18187470">
            <a:off x="2196407" y="1149498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45 m</a:t>
            </a:r>
          </a:p>
        </p:txBody>
      </p:sp>
      <p:sp>
        <p:nvSpPr>
          <p:cNvPr id="8" name="TextBox 7"/>
          <p:cNvSpPr txBox="1"/>
          <p:nvPr/>
        </p:nvSpPr>
        <p:spPr>
          <a:xfrm rot="18187470">
            <a:off x="2902033" y="4195985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80 m</a:t>
            </a:r>
          </a:p>
        </p:txBody>
      </p:sp>
      <p:sp>
        <p:nvSpPr>
          <p:cNvPr id="9" name="TextBox 8"/>
          <p:cNvSpPr txBox="1"/>
          <p:nvPr/>
        </p:nvSpPr>
        <p:spPr>
          <a:xfrm rot="18187470">
            <a:off x="5292751" y="5276105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10 m</a:t>
            </a:r>
          </a:p>
        </p:txBody>
      </p:sp>
      <p:sp>
        <p:nvSpPr>
          <p:cNvPr id="10" name="TextBox 9"/>
          <p:cNvSpPr txBox="1"/>
          <p:nvPr/>
        </p:nvSpPr>
        <p:spPr>
          <a:xfrm rot="18187470">
            <a:off x="6948935" y="117164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50 m</a:t>
            </a:r>
          </a:p>
        </p:txBody>
      </p:sp>
      <p:sp>
        <p:nvSpPr>
          <p:cNvPr id="11" name="TextBox 10"/>
          <p:cNvSpPr txBox="1"/>
          <p:nvPr/>
        </p:nvSpPr>
        <p:spPr>
          <a:xfrm rot="18187470">
            <a:off x="7654561" y="4218136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80 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2089777" y="4619185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5" name="TextBox 14"/>
          <p:cNvSpPr txBox="1"/>
          <p:nvPr/>
        </p:nvSpPr>
        <p:spPr>
          <a:xfrm rot="16200000">
            <a:off x="6770297" y="4605787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6" name="TextBox 15"/>
          <p:cNvSpPr txBox="1"/>
          <p:nvPr/>
        </p:nvSpPr>
        <p:spPr>
          <a:xfrm rot="16200000">
            <a:off x="3829356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7" name="TextBox 16"/>
          <p:cNvSpPr txBox="1"/>
          <p:nvPr/>
        </p:nvSpPr>
        <p:spPr>
          <a:xfrm rot="16200000">
            <a:off x="8397218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2264704" y="5923975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  <p:sp>
        <p:nvSpPr>
          <p:cNvPr id="19" name="TextBox 18"/>
          <p:cNvSpPr txBox="1"/>
          <p:nvPr/>
        </p:nvSpPr>
        <p:spPr>
          <a:xfrm rot="16200000">
            <a:off x="7043653" y="5952321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209504769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596447" y="1306815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105999" y="1252632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 rot="16200000">
            <a:off x="-1315000" y="2267792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14" name="TextBox 13"/>
          <p:cNvSpPr txBox="1"/>
          <p:nvPr/>
        </p:nvSpPr>
        <p:spPr>
          <a:xfrm rot="16200000">
            <a:off x="3346355" y="2266788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2" name="TextBox 1"/>
          <p:cNvSpPr txBox="1"/>
          <p:nvPr/>
        </p:nvSpPr>
        <p:spPr>
          <a:xfrm rot="18187470">
            <a:off x="598732" y="5253954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 m</a:t>
            </a:r>
          </a:p>
        </p:txBody>
      </p:sp>
      <p:sp>
        <p:nvSpPr>
          <p:cNvPr id="7" name="TextBox 6"/>
          <p:cNvSpPr txBox="1"/>
          <p:nvPr/>
        </p:nvSpPr>
        <p:spPr>
          <a:xfrm rot="18187470">
            <a:off x="2196407" y="1149498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54 m</a:t>
            </a:r>
          </a:p>
        </p:txBody>
      </p:sp>
      <p:sp>
        <p:nvSpPr>
          <p:cNvPr id="8" name="TextBox 7"/>
          <p:cNvSpPr txBox="1"/>
          <p:nvPr/>
        </p:nvSpPr>
        <p:spPr>
          <a:xfrm rot="18187470">
            <a:off x="2902033" y="4195985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80 m</a:t>
            </a:r>
          </a:p>
        </p:txBody>
      </p:sp>
      <p:sp>
        <p:nvSpPr>
          <p:cNvPr id="9" name="TextBox 8"/>
          <p:cNvSpPr txBox="1"/>
          <p:nvPr/>
        </p:nvSpPr>
        <p:spPr>
          <a:xfrm rot="18187470">
            <a:off x="5292751" y="5276105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12 m</a:t>
            </a:r>
          </a:p>
        </p:txBody>
      </p:sp>
      <p:sp>
        <p:nvSpPr>
          <p:cNvPr id="10" name="TextBox 9"/>
          <p:cNvSpPr txBox="1"/>
          <p:nvPr/>
        </p:nvSpPr>
        <p:spPr>
          <a:xfrm rot="18187470">
            <a:off x="6948935" y="117164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48 m</a:t>
            </a:r>
          </a:p>
        </p:txBody>
      </p:sp>
      <p:sp>
        <p:nvSpPr>
          <p:cNvPr id="11" name="TextBox 10"/>
          <p:cNvSpPr txBox="1"/>
          <p:nvPr/>
        </p:nvSpPr>
        <p:spPr>
          <a:xfrm rot="18187470">
            <a:off x="7654561" y="4218136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80 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2089777" y="4619185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5" name="TextBox 14"/>
          <p:cNvSpPr txBox="1"/>
          <p:nvPr/>
        </p:nvSpPr>
        <p:spPr>
          <a:xfrm rot="16200000">
            <a:off x="6770297" y="4605787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6" name="TextBox 15"/>
          <p:cNvSpPr txBox="1"/>
          <p:nvPr/>
        </p:nvSpPr>
        <p:spPr>
          <a:xfrm rot="16200000">
            <a:off x="3829356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7" name="TextBox 16"/>
          <p:cNvSpPr txBox="1"/>
          <p:nvPr/>
        </p:nvSpPr>
        <p:spPr>
          <a:xfrm rot="16200000">
            <a:off x="8397218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2264704" y="5923975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  <p:sp>
        <p:nvSpPr>
          <p:cNvPr id="19" name="TextBox 18"/>
          <p:cNvSpPr txBox="1"/>
          <p:nvPr/>
        </p:nvSpPr>
        <p:spPr>
          <a:xfrm rot="16200000">
            <a:off x="7043653" y="5952321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155762486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596447" y="1306815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105999" y="1252632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 rot="16200000">
            <a:off x="-1315000" y="2267792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14" name="TextBox 13"/>
          <p:cNvSpPr txBox="1"/>
          <p:nvPr/>
        </p:nvSpPr>
        <p:spPr>
          <a:xfrm rot="16200000">
            <a:off x="3346355" y="2266788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2" name="TextBox 1"/>
          <p:cNvSpPr txBox="1"/>
          <p:nvPr/>
        </p:nvSpPr>
        <p:spPr>
          <a:xfrm rot="18187470">
            <a:off x="540223" y="5253954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17 m</a:t>
            </a:r>
          </a:p>
        </p:txBody>
      </p:sp>
      <p:sp>
        <p:nvSpPr>
          <p:cNvPr id="7" name="TextBox 6"/>
          <p:cNvSpPr txBox="1"/>
          <p:nvPr/>
        </p:nvSpPr>
        <p:spPr>
          <a:xfrm rot="18187470">
            <a:off x="2196407" y="1149498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43 m</a:t>
            </a:r>
          </a:p>
        </p:txBody>
      </p:sp>
      <p:sp>
        <p:nvSpPr>
          <p:cNvPr id="8" name="TextBox 7"/>
          <p:cNvSpPr txBox="1"/>
          <p:nvPr/>
        </p:nvSpPr>
        <p:spPr>
          <a:xfrm rot="18187470">
            <a:off x="2902033" y="4195985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80 m</a:t>
            </a:r>
          </a:p>
        </p:txBody>
      </p:sp>
      <p:sp>
        <p:nvSpPr>
          <p:cNvPr id="9" name="TextBox 8"/>
          <p:cNvSpPr txBox="1"/>
          <p:nvPr/>
        </p:nvSpPr>
        <p:spPr>
          <a:xfrm rot="18187470">
            <a:off x="5292751" y="5276105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23 m</a:t>
            </a:r>
          </a:p>
        </p:txBody>
      </p:sp>
      <p:sp>
        <p:nvSpPr>
          <p:cNvPr id="10" name="TextBox 9"/>
          <p:cNvSpPr txBox="1"/>
          <p:nvPr/>
        </p:nvSpPr>
        <p:spPr>
          <a:xfrm rot="18187470">
            <a:off x="6948935" y="117164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37 m</a:t>
            </a:r>
          </a:p>
        </p:txBody>
      </p:sp>
      <p:sp>
        <p:nvSpPr>
          <p:cNvPr id="11" name="TextBox 10"/>
          <p:cNvSpPr txBox="1"/>
          <p:nvPr/>
        </p:nvSpPr>
        <p:spPr>
          <a:xfrm rot="18187470">
            <a:off x="7654561" y="4218136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80 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2089777" y="4619185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5" name="TextBox 14"/>
          <p:cNvSpPr txBox="1"/>
          <p:nvPr/>
        </p:nvSpPr>
        <p:spPr>
          <a:xfrm rot="16200000">
            <a:off x="6770297" y="4605787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6" name="TextBox 15"/>
          <p:cNvSpPr txBox="1"/>
          <p:nvPr/>
        </p:nvSpPr>
        <p:spPr>
          <a:xfrm rot="16200000">
            <a:off x="3829356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7" name="TextBox 16"/>
          <p:cNvSpPr txBox="1"/>
          <p:nvPr/>
        </p:nvSpPr>
        <p:spPr>
          <a:xfrm rot="16200000">
            <a:off x="8397218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2264704" y="5923975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  <p:sp>
        <p:nvSpPr>
          <p:cNvPr id="19" name="TextBox 18"/>
          <p:cNvSpPr txBox="1"/>
          <p:nvPr/>
        </p:nvSpPr>
        <p:spPr>
          <a:xfrm rot="16200000">
            <a:off x="7043653" y="5952321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368160471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596447" y="1306815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105999" y="1252632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 rot="16200000">
            <a:off x="-1315000" y="2267792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14" name="TextBox 13"/>
          <p:cNvSpPr txBox="1"/>
          <p:nvPr/>
        </p:nvSpPr>
        <p:spPr>
          <a:xfrm rot="16200000">
            <a:off x="3346355" y="2266788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2" name="TextBox 1"/>
          <p:cNvSpPr txBox="1"/>
          <p:nvPr/>
        </p:nvSpPr>
        <p:spPr>
          <a:xfrm rot="18187470">
            <a:off x="540223" y="5253954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37 m</a:t>
            </a:r>
          </a:p>
        </p:txBody>
      </p:sp>
      <p:sp>
        <p:nvSpPr>
          <p:cNvPr id="7" name="TextBox 6"/>
          <p:cNvSpPr txBox="1"/>
          <p:nvPr/>
        </p:nvSpPr>
        <p:spPr>
          <a:xfrm rot="18187470">
            <a:off x="2196407" y="1149498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43 m</a:t>
            </a:r>
          </a:p>
        </p:txBody>
      </p:sp>
      <p:sp>
        <p:nvSpPr>
          <p:cNvPr id="8" name="TextBox 7"/>
          <p:cNvSpPr txBox="1"/>
          <p:nvPr/>
        </p:nvSpPr>
        <p:spPr>
          <a:xfrm rot="18187470">
            <a:off x="2902033" y="4195985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60 m</a:t>
            </a:r>
          </a:p>
        </p:txBody>
      </p:sp>
      <p:sp>
        <p:nvSpPr>
          <p:cNvPr id="9" name="TextBox 8"/>
          <p:cNvSpPr txBox="1"/>
          <p:nvPr/>
        </p:nvSpPr>
        <p:spPr>
          <a:xfrm rot="18187470">
            <a:off x="5292751" y="5276105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34 m</a:t>
            </a:r>
          </a:p>
        </p:txBody>
      </p:sp>
      <p:sp>
        <p:nvSpPr>
          <p:cNvPr id="10" name="TextBox 9"/>
          <p:cNvSpPr txBox="1"/>
          <p:nvPr/>
        </p:nvSpPr>
        <p:spPr>
          <a:xfrm rot="18187470">
            <a:off x="6948935" y="117164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46 m</a:t>
            </a:r>
          </a:p>
        </p:txBody>
      </p:sp>
      <p:sp>
        <p:nvSpPr>
          <p:cNvPr id="11" name="TextBox 10"/>
          <p:cNvSpPr txBox="1"/>
          <p:nvPr/>
        </p:nvSpPr>
        <p:spPr>
          <a:xfrm rot="18187470">
            <a:off x="7654561" y="4218136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60 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2089777" y="4619185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5" name="TextBox 14"/>
          <p:cNvSpPr txBox="1"/>
          <p:nvPr/>
        </p:nvSpPr>
        <p:spPr>
          <a:xfrm rot="16200000">
            <a:off x="6770297" y="4605787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6" name="TextBox 15"/>
          <p:cNvSpPr txBox="1"/>
          <p:nvPr/>
        </p:nvSpPr>
        <p:spPr>
          <a:xfrm rot="16200000">
            <a:off x="3829356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7" name="TextBox 16"/>
          <p:cNvSpPr txBox="1"/>
          <p:nvPr/>
        </p:nvSpPr>
        <p:spPr>
          <a:xfrm rot="16200000">
            <a:off x="8397218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2264704" y="5923975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  <p:sp>
        <p:nvSpPr>
          <p:cNvPr id="19" name="TextBox 18"/>
          <p:cNvSpPr txBox="1"/>
          <p:nvPr/>
        </p:nvSpPr>
        <p:spPr>
          <a:xfrm rot="16200000">
            <a:off x="7043653" y="5952321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405822741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596447" y="1306815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105999" y="1252632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 rot="16200000">
            <a:off x="-1315000" y="2267792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14" name="TextBox 13"/>
          <p:cNvSpPr txBox="1"/>
          <p:nvPr/>
        </p:nvSpPr>
        <p:spPr>
          <a:xfrm rot="16200000">
            <a:off x="3346355" y="2266788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2" name="TextBox 1"/>
          <p:cNvSpPr txBox="1"/>
          <p:nvPr/>
        </p:nvSpPr>
        <p:spPr>
          <a:xfrm rot="18187470">
            <a:off x="540223" y="5253954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31 m</a:t>
            </a:r>
          </a:p>
        </p:txBody>
      </p:sp>
      <p:sp>
        <p:nvSpPr>
          <p:cNvPr id="7" name="TextBox 6"/>
          <p:cNvSpPr txBox="1"/>
          <p:nvPr/>
        </p:nvSpPr>
        <p:spPr>
          <a:xfrm rot="18187470">
            <a:off x="2196407" y="1149498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49 m</a:t>
            </a:r>
          </a:p>
        </p:txBody>
      </p:sp>
      <p:sp>
        <p:nvSpPr>
          <p:cNvPr id="8" name="TextBox 7"/>
          <p:cNvSpPr txBox="1"/>
          <p:nvPr/>
        </p:nvSpPr>
        <p:spPr>
          <a:xfrm rot="18187470">
            <a:off x="2902033" y="4195985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60 m</a:t>
            </a:r>
          </a:p>
        </p:txBody>
      </p:sp>
      <p:sp>
        <p:nvSpPr>
          <p:cNvPr id="9" name="TextBox 8"/>
          <p:cNvSpPr txBox="1"/>
          <p:nvPr/>
        </p:nvSpPr>
        <p:spPr>
          <a:xfrm rot="18187470">
            <a:off x="5292751" y="5276105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28 m</a:t>
            </a:r>
          </a:p>
        </p:txBody>
      </p:sp>
      <p:sp>
        <p:nvSpPr>
          <p:cNvPr id="10" name="TextBox 9"/>
          <p:cNvSpPr txBox="1"/>
          <p:nvPr/>
        </p:nvSpPr>
        <p:spPr>
          <a:xfrm rot="18187470">
            <a:off x="6948935" y="117164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52 m</a:t>
            </a:r>
          </a:p>
        </p:txBody>
      </p:sp>
      <p:sp>
        <p:nvSpPr>
          <p:cNvPr id="11" name="TextBox 10"/>
          <p:cNvSpPr txBox="1"/>
          <p:nvPr/>
        </p:nvSpPr>
        <p:spPr>
          <a:xfrm rot="18187470">
            <a:off x="7654561" y="4218136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60 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2089777" y="4619185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5" name="TextBox 14"/>
          <p:cNvSpPr txBox="1"/>
          <p:nvPr/>
        </p:nvSpPr>
        <p:spPr>
          <a:xfrm rot="16200000">
            <a:off x="6770297" y="4605787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6" name="TextBox 15"/>
          <p:cNvSpPr txBox="1"/>
          <p:nvPr/>
        </p:nvSpPr>
        <p:spPr>
          <a:xfrm rot="16200000">
            <a:off x="3829356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7" name="TextBox 16"/>
          <p:cNvSpPr txBox="1"/>
          <p:nvPr/>
        </p:nvSpPr>
        <p:spPr>
          <a:xfrm rot="16200000">
            <a:off x="8397218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2264704" y="5923975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  <p:sp>
        <p:nvSpPr>
          <p:cNvPr id="19" name="TextBox 18"/>
          <p:cNvSpPr txBox="1"/>
          <p:nvPr/>
        </p:nvSpPr>
        <p:spPr>
          <a:xfrm rot="16200000">
            <a:off x="7043653" y="5952321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250902604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596447" y="1306815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105999" y="1252632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 rot="16200000">
            <a:off x="-1315000" y="2267792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14" name="TextBox 13"/>
          <p:cNvSpPr txBox="1"/>
          <p:nvPr/>
        </p:nvSpPr>
        <p:spPr>
          <a:xfrm rot="16200000">
            <a:off x="3346355" y="2266788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2" name="TextBox 1"/>
          <p:cNvSpPr txBox="1"/>
          <p:nvPr/>
        </p:nvSpPr>
        <p:spPr>
          <a:xfrm rot="18187470">
            <a:off x="540223" y="5253954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19 m</a:t>
            </a:r>
          </a:p>
        </p:txBody>
      </p:sp>
      <p:sp>
        <p:nvSpPr>
          <p:cNvPr id="7" name="TextBox 6"/>
          <p:cNvSpPr txBox="1"/>
          <p:nvPr/>
        </p:nvSpPr>
        <p:spPr>
          <a:xfrm rot="18187470">
            <a:off x="2196407" y="1149498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61 m</a:t>
            </a:r>
          </a:p>
        </p:txBody>
      </p:sp>
      <p:sp>
        <p:nvSpPr>
          <p:cNvPr id="8" name="TextBox 7"/>
          <p:cNvSpPr txBox="1"/>
          <p:nvPr/>
        </p:nvSpPr>
        <p:spPr>
          <a:xfrm rot="18187470">
            <a:off x="2902033" y="4195985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60 m</a:t>
            </a:r>
          </a:p>
        </p:txBody>
      </p:sp>
      <p:sp>
        <p:nvSpPr>
          <p:cNvPr id="9" name="TextBox 8"/>
          <p:cNvSpPr txBox="1"/>
          <p:nvPr/>
        </p:nvSpPr>
        <p:spPr>
          <a:xfrm rot="18187470">
            <a:off x="5292751" y="5276105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13 m</a:t>
            </a:r>
          </a:p>
        </p:txBody>
      </p:sp>
      <p:sp>
        <p:nvSpPr>
          <p:cNvPr id="10" name="TextBox 9"/>
          <p:cNvSpPr txBox="1"/>
          <p:nvPr/>
        </p:nvSpPr>
        <p:spPr>
          <a:xfrm rot="18187470">
            <a:off x="6948935" y="117164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67 m</a:t>
            </a:r>
          </a:p>
        </p:txBody>
      </p:sp>
      <p:sp>
        <p:nvSpPr>
          <p:cNvPr id="11" name="TextBox 10"/>
          <p:cNvSpPr txBox="1"/>
          <p:nvPr/>
        </p:nvSpPr>
        <p:spPr>
          <a:xfrm rot="18187470">
            <a:off x="7654561" y="4218136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60 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2089777" y="4619185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5" name="TextBox 14"/>
          <p:cNvSpPr txBox="1"/>
          <p:nvPr/>
        </p:nvSpPr>
        <p:spPr>
          <a:xfrm rot="16200000">
            <a:off x="6770297" y="4605787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6" name="TextBox 15"/>
          <p:cNvSpPr txBox="1"/>
          <p:nvPr/>
        </p:nvSpPr>
        <p:spPr>
          <a:xfrm rot="16200000">
            <a:off x="3829356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7" name="TextBox 16"/>
          <p:cNvSpPr txBox="1"/>
          <p:nvPr/>
        </p:nvSpPr>
        <p:spPr>
          <a:xfrm rot="16200000">
            <a:off x="8397218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2264704" y="5923975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  <p:sp>
        <p:nvSpPr>
          <p:cNvPr id="19" name="TextBox 18"/>
          <p:cNvSpPr txBox="1"/>
          <p:nvPr/>
        </p:nvSpPr>
        <p:spPr>
          <a:xfrm rot="16200000">
            <a:off x="7043653" y="5952321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405319737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596447" y="1306815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105999" y="1252632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 rot="16200000">
            <a:off x="-1315000" y="2267792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14" name="TextBox 13"/>
          <p:cNvSpPr txBox="1"/>
          <p:nvPr/>
        </p:nvSpPr>
        <p:spPr>
          <a:xfrm rot="16200000">
            <a:off x="3346355" y="2266788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2" name="TextBox 1"/>
          <p:cNvSpPr txBox="1"/>
          <p:nvPr/>
        </p:nvSpPr>
        <p:spPr>
          <a:xfrm rot="18187470">
            <a:off x="540223" y="5253954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25 m</a:t>
            </a:r>
          </a:p>
        </p:txBody>
      </p:sp>
      <p:sp>
        <p:nvSpPr>
          <p:cNvPr id="7" name="TextBox 6"/>
          <p:cNvSpPr txBox="1"/>
          <p:nvPr/>
        </p:nvSpPr>
        <p:spPr>
          <a:xfrm rot="18187470">
            <a:off x="2196407" y="1149498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55 m</a:t>
            </a:r>
          </a:p>
        </p:txBody>
      </p:sp>
      <p:sp>
        <p:nvSpPr>
          <p:cNvPr id="8" name="TextBox 7"/>
          <p:cNvSpPr txBox="1"/>
          <p:nvPr/>
        </p:nvSpPr>
        <p:spPr>
          <a:xfrm rot="18187470">
            <a:off x="2902033" y="4195985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60 m</a:t>
            </a:r>
          </a:p>
        </p:txBody>
      </p:sp>
      <p:sp>
        <p:nvSpPr>
          <p:cNvPr id="9" name="TextBox 8"/>
          <p:cNvSpPr txBox="1"/>
          <p:nvPr/>
        </p:nvSpPr>
        <p:spPr>
          <a:xfrm rot="18187470">
            <a:off x="5292751" y="5276105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20 m</a:t>
            </a:r>
          </a:p>
        </p:txBody>
      </p:sp>
      <p:sp>
        <p:nvSpPr>
          <p:cNvPr id="10" name="TextBox 9"/>
          <p:cNvSpPr txBox="1"/>
          <p:nvPr/>
        </p:nvSpPr>
        <p:spPr>
          <a:xfrm rot="18187470">
            <a:off x="6948935" y="117164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60 m</a:t>
            </a:r>
          </a:p>
        </p:txBody>
      </p:sp>
      <p:sp>
        <p:nvSpPr>
          <p:cNvPr id="11" name="TextBox 10"/>
          <p:cNvSpPr txBox="1"/>
          <p:nvPr/>
        </p:nvSpPr>
        <p:spPr>
          <a:xfrm rot="18187470">
            <a:off x="7654561" y="4218136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60 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2089777" y="4619185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5" name="TextBox 14"/>
          <p:cNvSpPr txBox="1"/>
          <p:nvPr/>
        </p:nvSpPr>
        <p:spPr>
          <a:xfrm rot="16200000">
            <a:off x="6770297" y="4605787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6" name="TextBox 15"/>
          <p:cNvSpPr txBox="1"/>
          <p:nvPr/>
        </p:nvSpPr>
        <p:spPr>
          <a:xfrm rot="16200000">
            <a:off x="3829356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7" name="TextBox 16"/>
          <p:cNvSpPr txBox="1"/>
          <p:nvPr/>
        </p:nvSpPr>
        <p:spPr>
          <a:xfrm rot="16200000">
            <a:off x="8397218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2264704" y="5923975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  <p:sp>
        <p:nvSpPr>
          <p:cNvPr id="19" name="TextBox 18"/>
          <p:cNvSpPr txBox="1"/>
          <p:nvPr/>
        </p:nvSpPr>
        <p:spPr>
          <a:xfrm rot="16200000">
            <a:off x="7043653" y="5952321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184428587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596447" y="1306815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105999" y="1252632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 rot="16200000">
            <a:off x="-1315000" y="2267792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14" name="TextBox 13"/>
          <p:cNvSpPr txBox="1"/>
          <p:nvPr/>
        </p:nvSpPr>
        <p:spPr>
          <a:xfrm rot="16200000">
            <a:off x="3346355" y="2266788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2" name="TextBox 1"/>
          <p:cNvSpPr txBox="1"/>
          <p:nvPr/>
        </p:nvSpPr>
        <p:spPr>
          <a:xfrm rot="18187470">
            <a:off x="540223" y="5253954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16 m</a:t>
            </a:r>
          </a:p>
        </p:txBody>
      </p:sp>
      <p:sp>
        <p:nvSpPr>
          <p:cNvPr id="7" name="TextBox 6"/>
          <p:cNvSpPr txBox="1"/>
          <p:nvPr/>
        </p:nvSpPr>
        <p:spPr>
          <a:xfrm rot="18187470">
            <a:off x="2196407" y="1149498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64 m</a:t>
            </a:r>
          </a:p>
        </p:txBody>
      </p:sp>
      <p:sp>
        <p:nvSpPr>
          <p:cNvPr id="8" name="TextBox 7"/>
          <p:cNvSpPr txBox="1"/>
          <p:nvPr/>
        </p:nvSpPr>
        <p:spPr>
          <a:xfrm rot="18187470">
            <a:off x="2902033" y="4195985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60 m</a:t>
            </a:r>
          </a:p>
        </p:txBody>
      </p:sp>
      <p:sp>
        <p:nvSpPr>
          <p:cNvPr id="9" name="TextBox 8"/>
          <p:cNvSpPr txBox="1"/>
          <p:nvPr/>
        </p:nvSpPr>
        <p:spPr>
          <a:xfrm rot="18187470">
            <a:off x="5292751" y="5276105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22 m</a:t>
            </a:r>
          </a:p>
        </p:txBody>
      </p:sp>
      <p:sp>
        <p:nvSpPr>
          <p:cNvPr id="10" name="TextBox 9"/>
          <p:cNvSpPr txBox="1"/>
          <p:nvPr/>
        </p:nvSpPr>
        <p:spPr>
          <a:xfrm rot="18187470">
            <a:off x="6948935" y="117164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58 m</a:t>
            </a:r>
          </a:p>
        </p:txBody>
      </p:sp>
      <p:sp>
        <p:nvSpPr>
          <p:cNvPr id="11" name="TextBox 10"/>
          <p:cNvSpPr txBox="1"/>
          <p:nvPr/>
        </p:nvSpPr>
        <p:spPr>
          <a:xfrm rot="18187470">
            <a:off x="7654561" y="4218136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60 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2089777" y="4619185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5" name="TextBox 14"/>
          <p:cNvSpPr txBox="1"/>
          <p:nvPr/>
        </p:nvSpPr>
        <p:spPr>
          <a:xfrm rot="16200000">
            <a:off x="6770297" y="4605787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6" name="TextBox 15"/>
          <p:cNvSpPr txBox="1"/>
          <p:nvPr/>
        </p:nvSpPr>
        <p:spPr>
          <a:xfrm rot="16200000">
            <a:off x="3829356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7" name="TextBox 16"/>
          <p:cNvSpPr txBox="1"/>
          <p:nvPr/>
        </p:nvSpPr>
        <p:spPr>
          <a:xfrm rot="16200000">
            <a:off x="8397218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2264704" y="5923975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  <p:sp>
        <p:nvSpPr>
          <p:cNvPr id="19" name="TextBox 18"/>
          <p:cNvSpPr txBox="1"/>
          <p:nvPr/>
        </p:nvSpPr>
        <p:spPr>
          <a:xfrm rot="16200000">
            <a:off x="7043653" y="5952321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3318524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4362450" cy="328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 rot="2052281">
            <a:off x="3382362" y="2996952"/>
            <a:ext cx="6591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fence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788025" y="836712"/>
                <a:ext cx="396044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itchFamily="66" charset="0"/>
                  </a:rPr>
                  <a:t>This diagram models the general case.</a:t>
                </a:r>
              </a:p>
              <a:p>
                <a:endParaRPr lang="en-GB" dirty="0">
                  <a:latin typeface="Comic Sans MS" pitchFamily="66" charset="0"/>
                </a:endParaRPr>
              </a:p>
              <a:p>
                <a:r>
                  <a:rPr lang="en-GB" dirty="0">
                    <a:latin typeface="Comic Sans MS" pitchFamily="66" charset="0"/>
                  </a:rPr>
                  <a:t>The problem is now one of finding the value of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GB" dirty="0">
                    <a:latin typeface="Comic Sans MS" pitchFamily="66" charset="0"/>
                  </a:rPr>
                  <a:t> that makes the length AP + PB a minimum.</a:t>
                </a:r>
              </a:p>
              <a:p>
                <a:endParaRPr lang="en-GB" dirty="0">
                  <a:latin typeface="Comic Sans MS" pitchFamily="66" charset="0"/>
                </a:endParaRPr>
              </a:p>
              <a:p>
                <a:r>
                  <a:rPr lang="en-GB" dirty="0">
                    <a:latin typeface="Comic Sans MS" pitchFamily="66" charset="0"/>
                  </a:rPr>
                  <a:t>Call this length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  <a:cs typeface="Times New Roman" panose="02020603050405020304" pitchFamily="18" charset="0"/>
                      </a:rPr>
                      <m:t>𝐷</m:t>
                    </m:r>
                  </m:oMath>
                </a14:m>
                <a:r>
                  <a:rPr lang="en-GB" i="1" dirty="0">
                    <a:latin typeface="Comic Sans MS" pitchFamily="66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5" y="836712"/>
                <a:ext cx="3960440" cy="2308324"/>
              </a:xfrm>
              <a:prstGeom prst="rect">
                <a:avLst/>
              </a:prstGeom>
              <a:blipFill rotWithShape="1">
                <a:blip r:embed="rId3"/>
                <a:stretch>
                  <a:fillRect l="-1231" t="-1055" b="-34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3527" y="3429000"/>
                <a:ext cx="8424937" cy="33975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𝐷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𝐿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dirty="0">
                  <a:latin typeface="Comic Sans MS" pitchFamily="66" charset="0"/>
                </a:endParaRPr>
              </a:p>
              <a:p>
                <a:endParaRPr lang="en-GB" dirty="0">
                  <a:latin typeface="Comic Sans MS" pitchFamily="66" charset="0"/>
                </a:endParaRPr>
              </a:p>
              <a:p>
                <a:r>
                  <a:rPr lang="en-GB" dirty="0">
                    <a:latin typeface="Comic Sans MS" pitchFamily="66" charset="0"/>
                  </a:rPr>
                  <a:t>Differentiate to find when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  <a:cs typeface="Times New Roman" panose="02020603050405020304" pitchFamily="18" charset="0"/>
                      </a:rPr>
                      <m:t>𝐷</m:t>
                    </m:r>
                  </m:oMath>
                </a14:m>
                <a:r>
                  <a:rPr lang="en-GB" dirty="0">
                    <a:latin typeface="Comic Sans MS" pitchFamily="66" charset="0"/>
                  </a:rPr>
                  <a:t> is a minimum.</a:t>
                </a:r>
              </a:p>
              <a:p>
                <a:endParaRPr lang="en-GB" dirty="0">
                  <a:latin typeface="Comic Sans MS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𝑑𝐷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sSup>
                            <m:sSup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GB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en-GB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𝐿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𝑏</m:t>
                                      </m:r>
                                    </m:e>
                                    <m:sup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i="1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GB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GB" b="0" i="1" smtClean="0">
                                              <a:latin typeface="Cambria Math"/>
                                            </a:rPr>
                                            <m:t>𝐿</m:t>
                                          </m:r>
                                          <m:r>
                                            <a:rPr lang="en-GB" b="0" i="1" smtClean="0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lang="en-GB" b="0" i="1" smtClean="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latin typeface="Comic Sans MS" pitchFamily="66" charset="0"/>
                </a:endParaRPr>
              </a:p>
              <a:p>
                <a:endParaRPr lang="en-GB" dirty="0">
                  <a:latin typeface="Comic Sans MS" pitchFamily="66" charset="0"/>
                </a:endParaRPr>
              </a:p>
              <a:p>
                <a:r>
                  <a:rPr lang="en-GB" dirty="0">
                    <a:latin typeface="Comic Sans MS" pitchFamily="66" charset="0"/>
                  </a:rPr>
                  <a:t>For a turning point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𝑑𝐷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=0 </m:t>
                    </m:r>
                    <m:groupChr>
                      <m:groupChrPr>
                        <m:chr m:val="⇒"/>
                        <m:vertJc m:val="bot"/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groupChrPr>
                      <m:e/>
                    </m:groupChr>
                    <m:r>
                      <a:rPr lang="en-GB" b="0" i="1" smtClean="0">
                        <a:latin typeface="Cambria Math"/>
                      </a:rPr>
                      <m:t>   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b="0" i="1" smtClean="0">
                                    <a:latin typeface="Cambria Math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f>
                              <m:f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</m:den>
                    </m:f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𝐿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𝑏</m:t>
                                    </m:r>
                                  </m:e>
                                  <m:sup>
                                    <m:r>
                                      <a:rPr lang="en-GB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i="1">
                                    <a:latin typeface="Cambria Math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GB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b="0" i="1" smtClean="0">
                                            <a:latin typeface="Cambria Math"/>
                                          </a:rPr>
                                          <m:t>𝐿</m:t>
                                        </m:r>
                                        <m:r>
                                          <a:rPr lang="en-GB" b="0" i="1" smtClean="0">
                                            <a:latin typeface="Cambria Math"/>
                                          </a:rPr>
                                          <m:t>−</m:t>
                                        </m:r>
                                        <m:r>
                                          <a:rPr lang="en-GB" b="0" i="1" smtClean="0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f>
                              <m:f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i="1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GB" i="1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</m:den>
                    </m:f>
                  </m:oMath>
                </a14:m>
                <a:endParaRPr lang="en-GB" dirty="0">
                  <a:latin typeface="Comic Sans MS" pitchFamily="66" charset="0"/>
                </a:endParaRPr>
              </a:p>
              <a:p>
                <a:endParaRPr lang="en-GB" dirty="0">
                  <a:latin typeface="Comic Sans MS" pitchFamily="66" charset="0"/>
                </a:endParaRPr>
              </a:p>
              <a:p>
                <a:r>
                  <a:rPr lang="en-GB" dirty="0">
                    <a:latin typeface="Comic Sans MS" pitchFamily="66" charset="0"/>
                  </a:rPr>
                  <a:t>Square both sides and cross multiply to give:</a:t>
                </a:r>
                <a:endParaRPr lang="en-GB" i="1" dirty="0">
                  <a:latin typeface="Comic Sans MS" pitchFamily="66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7" y="3429000"/>
                <a:ext cx="8424937" cy="3397533"/>
              </a:xfrm>
              <a:prstGeom prst="rect">
                <a:avLst/>
              </a:prstGeom>
              <a:blipFill rotWithShape="1">
                <a:blip r:embed="rId4"/>
                <a:stretch>
                  <a:fillRect l="-579" b="-19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7144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5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596447" y="1306815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105999" y="1252632"/>
            <a:ext cx="5706456" cy="429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 rot="16200000">
            <a:off x="-1315000" y="2267792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14" name="TextBox 13"/>
          <p:cNvSpPr txBox="1"/>
          <p:nvPr/>
        </p:nvSpPr>
        <p:spPr>
          <a:xfrm rot="16200000">
            <a:off x="3346355" y="2266788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Shortest Race</a:t>
            </a:r>
          </a:p>
        </p:txBody>
      </p:sp>
      <p:sp>
        <p:nvSpPr>
          <p:cNvPr id="2" name="TextBox 1"/>
          <p:cNvSpPr txBox="1"/>
          <p:nvPr/>
        </p:nvSpPr>
        <p:spPr>
          <a:xfrm rot="18187470">
            <a:off x="540223" y="5253954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27 m</a:t>
            </a:r>
          </a:p>
        </p:txBody>
      </p:sp>
      <p:sp>
        <p:nvSpPr>
          <p:cNvPr id="7" name="TextBox 6"/>
          <p:cNvSpPr txBox="1"/>
          <p:nvPr/>
        </p:nvSpPr>
        <p:spPr>
          <a:xfrm rot="18187470">
            <a:off x="2196407" y="1149498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53 m</a:t>
            </a:r>
          </a:p>
        </p:txBody>
      </p:sp>
      <p:sp>
        <p:nvSpPr>
          <p:cNvPr id="8" name="TextBox 7"/>
          <p:cNvSpPr txBox="1"/>
          <p:nvPr/>
        </p:nvSpPr>
        <p:spPr>
          <a:xfrm rot="18187470">
            <a:off x="2902033" y="4195985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60 m</a:t>
            </a:r>
          </a:p>
        </p:txBody>
      </p:sp>
      <p:sp>
        <p:nvSpPr>
          <p:cNvPr id="9" name="TextBox 8"/>
          <p:cNvSpPr txBox="1"/>
          <p:nvPr/>
        </p:nvSpPr>
        <p:spPr>
          <a:xfrm rot="18187470">
            <a:off x="5292751" y="5276105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33 m</a:t>
            </a:r>
          </a:p>
        </p:txBody>
      </p:sp>
      <p:sp>
        <p:nvSpPr>
          <p:cNvPr id="10" name="TextBox 9"/>
          <p:cNvSpPr txBox="1"/>
          <p:nvPr/>
        </p:nvSpPr>
        <p:spPr>
          <a:xfrm rot="18187470">
            <a:off x="6948935" y="117164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47 m</a:t>
            </a:r>
          </a:p>
        </p:txBody>
      </p:sp>
      <p:sp>
        <p:nvSpPr>
          <p:cNvPr id="11" name="TextBox 10"/>
          <p:cNvSpPr txBox="1"/>
          <p:nvPr/>
        </p:nvSpPr>
        <p:spPr>
          <a:xfrm rot="18187470">
            <a:off x="7654561" y="4218136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60 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2089777" y="4619185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5" name="TextBox 14"/>
          <p:cNvSpPr txBox="1"/>
          <p:nvPr/>
        </p:nvSpPr>
        <p:spPr>
          <a:xfrm rot="16200000">
            <a:off x="6770297" y="4605787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shortest distance race?</a:t>
            </a:r>
          </a:p>
        </p:txBody>
      </p:sp>
      <p:sp>
        <p:nvSpPr>
          <p:cNvPr id="16" name="TextBox 15"/>
          <p:cNvSpPr txBox="1"/>
          <p:nvPr/>
        </p:nvSpPr>
        <p:spPr>
          <a:xfrm rot="16200000">
            <a:off x="3829356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17" name="TextBox 16"/>
          <p:cNvSpPr txBox="1"/>
          <p:nvPr/>
        </p:nvSpPr>
        <p:spPr>
          <a:xfrm rot="16200000">
            <a:off x="8397218" y="41345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SIC_22</a:t>
            </a:r>
          </a:p>
        </p:txBody>
      </p:sp>
      <p:sp>
        <p:nvSpPr>
          <p:cNvPr id="5" name="TextBox 4"/>
          <p:cNvSpPr txBox="1"/>
          <p:nvPr/>
        </p:nvSpPr>
        <p:spPr>
          <a:xfrm rot="16200000">
            <a:off x="2264704" y="5923975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7043653" y="5952321"/>
            <a:ext cx="9877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Comic Sans MS" panose="030F0702030302020204" pitchFamily="66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389449744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88" y="1943100"/>
            <a:ext cx="4238625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0093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60649"/>
            <a:ext cx="1872208" cy="141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3527" y="116632"/>
                <a:ext cx="8424937" cy="64181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cs typeface="Times New Roman" panose="02020603050405020304" pitchFamily="18" charset="0"/>
                  </a:rPr>
                  <a:t> 		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GB" i="1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i="1">
                            <a:latin typeface="Cambria Math"/>
                            <a:cs typeface="Times New Roman" panose="020206030504050203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i="1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𝐿</m:t>
                                </m:r>
                                <m:r>
                                  <a:rPr lang="en-GB" i="1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en-GB" i="1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  <m:sup>
                            <m:r>
                              <a:rPr lang="en-GB" i="1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GB" b="0" i="1" smtClean="0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𝐿</m:t>
                            </m:r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GB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GB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GB" dirty="0">
                    <a:cs typeface="Times New Roman" panose="02020603050405020304" pitchFamily="18" charset="0"/>
                  </a:rPr>
                  <a:t>	 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𝐿</m:t>
                            </m:r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𝐿</m:t>
                            </m:r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𝐿</m:t>
                            </m:r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GB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GB" dirty="0">
                    <a:cs typeface="Times New Roman" panose="02020603050405020304" pitchFamily="18" charset="0"/>
                  </a:rPr>
                  <a:t> 			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𝐿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−2</m:t>
                        </m:r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𝐿𝑥</m:t>
                        </m:r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GB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GB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GB" dirty="0">
                    <a:cs typeface="Times New Roman" panose="02020603050405020304" pitchFamily="18" charset="0"/>
                  </a:rPr>
                  <a:t>	 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GB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  <a:cs typeface="Times New Roman" panose="02020603050405020304" pitchFamily="18" charset="0"/>
                      </a:rPr>
                      <m:t>+2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  <a:cs typeface="Times New Roman" panose="02020603050405020304" pitchFamily="18" charset="0"/>
                      </a:rPr>
                      <m:t>𝐿𝑥</m:t>
                    </m:r>
                    <m:r>
                      <a:rPr lang="en-GB" b="0" i="1" smtClean="0">
                        <a:latin typeface="Cambria Math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𝐿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  <a:cs typeface="Times New Roman" panose="02020603050405020304" pitchFamily="18" charset="0"/>
                      </a:rPr>
                      <m:t>=0</m:t>
                    </m:r>
                  </m:oMath>
                </a14:m>
                <a:endParaRPr lang="en-GB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GB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GB" b="0" dirty="0">
                    <a:cs typeface="Times New Roman" panose="02020603050405020304" pitchFamily="18" charset="0"/>
                  </a:rPr>
                  <a:t> 		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GB" sz="2400" b="0" i="1" smtClean="0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−2</m:t>
                        </m:r>
                        <m:sSup>
                          <m:sSup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GB" sz="2400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24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𝐿</m:t>
                        </m:r>
                        <m:r>
                          <a:rPr lang="en-GB" sz="2400" b="0" i="1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  <a:ea typeface="Cambria Math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smtClean="0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4</m:t>
                            </m:r>
                            <m:sSup>
                              <m:sSup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  <a:ea typeface="Cambria Math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GB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  <a:ea typeface="Cambria Math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𝐿</m:t>
                                </m:r>
                              </m:e>
                              <m:sup>
                                <m:r>
                                  <a:rPr lang="en-GB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sz="2400" b="0" i="1" smtClean="0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+4</m:t>
                            </m:r>
                            <m:d>
                              <m:d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  <a:ea typeface="Cambria Math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GB" sz="2400" b="0" i="1" smtClean="0">
                                        <a:latin typeface="Cambria Math" panose="02040503050406030204" pitchFamily="18" charset="0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400" b="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  <m:t>𝑏</m:t>
                                    </m:r>
                                  </m:e>
                                  <m:sup>
                                    <m:r>
                                      <a:rPr lang="en-GB" sz="2400" b="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en-GB" sz="2400" b="0" i="1" smtClean="0">
                                        <a:latin typeface="Cambria Math" panose="02040503050406030204" pitchFamily="18" charset="0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400" b="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n-GB" sz="2400" b="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  <m:sSup>
                              <m:sSup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  <a:ea typeface="Cambria Math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GB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  <a:ea typeface="Cambria Math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𝐿</m:t>
                                </m:r>
                              </m:e>
                              <m:sup>
                                <m:r>
                                  <a:rPr lang="en-GB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num>
                      <m:den>
                        <m:r>
                          <a:rPr lang="en-GB" sz="24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GB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sz="2400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GB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den>
                    </m:f>
                  </m:oMath>
                </a14:m>
                <a:endParaRPr lang="en-GB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GB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GB" dirty="0">
                    <a:cs typeface="Times New Roman" panose="02020603050405020304" pitchFamily="18" charset="0"/>
                  </a:rPr>
                  <a:t>	 	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GB" sz="24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/>
                            <a:cs typeface="Times New Roman" panose="020206030504050203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GB" sz="24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sz="24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GB" sz="2400" i="1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2400" i="1">
                            <a:latin typeface="Cambria Math"/>
                            <a:cs typeface="Times New Roman" panose="02020603050405020304" pitchFamily="18" charset="0"/>
                          </a:rPr>
                          <m:t>𝐿</m:t>
                        </m:r>
                        <m:r>
                          <a:rPr lang="en-GB" sz="2400" i="1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±</m:t>
                        </m:r>
                        <m:r>
                          <a:rPr lang="en-GB" sz="2400" b="0" i="1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𝑎𝑏𝐿</m:t>
                        </m:r>
                      </m:num>
                      <m:den>
                        <m:d>
                          <m:dPr>
                            <m:ctrlPr>
                              <a:rPr lang="en-GB" sz="24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2400" i="1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GB" sz="2400" i="1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sz="2400" i="1">
                                <a:latin typeface="Cambria Math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2400" i="1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GB" sz="2400" i="1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den>
                    </m:f>
                  </m:oMath>
                </a14:m>
                <a:endParaRPr lang="en-GB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GB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GB" dirty="0">
                    <a:cs typeface="Times New Roman" panose="02020603050405020304" pitchFamily="18" charset="0"/>
                  </a:rPr>
                  <a:t> 		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GB" sz="24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GB" sz="2400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𝑎</m:t>
                            </m:r>
                            <m:r>
                              <a:rPr lang="en-GB" sz="2400" b="0" i="1" smtClean="0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±</m:t>
                            </m:r>
                            <m:r>
                              <a:rPr lang="en-GB" sz="2400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e>
                        </m:d>
                        <m:r>
                          <a:rPr lang="en-GB" sz="2400" i="1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𝑎𝐿</m:t>
                        </m:r>
                      </m:num>
                      <m:den>
                        <m:d>
                          <m:dPr>
                            <m:ctrlPr>
                              <a:rPr lang="en-GB" sz="24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2400" i="1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GB" sz="2400" i="1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sz="2400" i="1">
                                <a:latin typeface="Cambria Math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2400" i="1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GB" sz="2400" i="1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den>
                    </m:f>
                  </m:oMath>
                </a14:m>
                <a:endParaRPr lang="en-GB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GB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GB" sz="2400" dirty="0">
                    <a:cs typeface="Times New Roman" panose="02020603050405020304" pitchFamily="18" charset="0"/>
                  </a:rPr>
                  <a:t>	   	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GB" sz="24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𝑏</m:t>
                            </m:r>
                            <m:r>
                              <a:rPr lang="en-GB" sz="2400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GB" sz="2400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</m:d>
                        <m:r>
                          <a:rPr lang="en-GB" sz="2400" i="1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𝑎𝐿</m:t>
                        </m:r>
                      </m:num>
                      <m:den>
                        <m:d>
                          <m:dPr>
                            <m:ctrlPr>
                              <a:rPr lang="en-GB" sz="24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2400" i="1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GB" sz="2400" i="1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sz="2400" i="1">
                                <a:latin typeface="Cambria Math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2400" i="1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GB" sz="2400" i="1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den>
                    </m:f>
                  </m:oMath>
                </a14:m>
                <a:r>
                  <a:rPr lang="en-GB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en-GB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dirty="0">
                    <a:latin typeface="Comic Sans MS" pitchFamily="66" charset="0"/>
                  </a:rPr>
                  <a:t>(ignore negative  solution)</a:t>
                </a:r>
              </a:p>
              <a:p>
                <a:endParaRPr lang="en-GB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GB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		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GB" sz="2400" b="0" i="1" smtClean="0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en-GB" sz="2400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𝑎</m:t>
                            </m:r>
                            <m:r>
                              <a:rPr lang="en-GB" sz="2400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en-GB" sz="2400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en-GB" sz="2400" b="0" i="1" smtClean="0">
                        <a:latin typeface="Cambria Math"/>
                        <a:cs typeface="Times New Roman" panose="02020603050405020304" pitchFamily="18" charset="0"/>
                      </a:rPr>
                      <m:t>𝐿</m:t>
                    </m:r>
                  </m:oMath>
                </a14:m>
                <a:endParaRPr lang="en-GB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7" y="116632"/>
                <a:ext cx="8424937" cy="641810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91405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60649"/>
            <a:ext cx="1872208" cy="141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7504" y="116632"/>
                <a:ext cx="8424937" cy="6056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		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GB" sz="2400" b="0" i="1" smtClean="0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en-GB" sz="2400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𝑎</m:t>
                            </m:r>
                            <m:r>
                              <a:rPr lang="en-GB" sz="2400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en-GB" sz="2400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en-GB" sz="2400" b="0" i="1" smtClean="0">
                        <a:latin typeface="Cambria Math"/>
                        <a:cs typeface="Times New Roman" panose="02020603050405020304" pitchFamily="18" charset="0"/>
                      </a:rPr>
                      <m:t>𝐿</m:t>
                    </m:r>
                  </m:oMath>
                </a14:m>
                <a:endParaRPr lang="en-GB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GB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  <a:cs typeface="Times New Roman" panose="02020603050405020304" pitchFamily="18" charset="0"/>
                        </a:rPr>
                        <m:t>𝐷</m:t>
                      </m:r>
                      <m:r>
                        <a:rPr lang="en-GB" sz="2400" b="0" i="1" smtClean="0"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400" b="0" i="1" smtClean="0">
                              <a:latin typeface="Cambria Math"/>
                              <a:cs typeface="Times New Roman" panose="020206030504050203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sz="24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2400" b="0" i="1" smtClean="0">
                                          <a:latin typeface="Cambria Math"/>
                                          <a:cs typeface="Times New Roman" panose="02020603050405020304" pitchFamily="18" charset="0"/>
                                        </a:rPr>
                                        <m:t>𝑎</m:t>
                                      </m:r>
                                    </m:num>
                                    <m:den>
                                      <m:r>
                                        <a:rPr lang="en-GB" sz="2400" b="0" i="1" smtClean="0">
                                          <a:latin typeface="Cambria Math"/>
                                          <a:cs typeface="Times New Roman" panose="02020603050405020304" pitchFamily="18" charset="0"/>
                                        </a:rPr>
                                        <m:t>𝑎</m:t>
                                      </m:r>
                                      <m:r>
                                        <a:rPr lang="en-GB" sz="2400" b="0" i="1" smtClean="0">
                                          <a:latin typeface="Cambria Math"/>
                                          <a:cs typeface="Times New Roman" panose="020206030504050203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GB" sz="2400" b="0" i="1" smtClean="0">
                                          <a:latin typeface="Cambria Math"/>
                                          <a:cs typeface="Times New Roman" panose="02020603050405020304" pitchFamily="18" charset="0"/>
                                        </a:rPr>
                                        <m:t>𝑏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GB" sz="2400" b="0" i="1" smtClean="0">
                                  <a:latin typeface="Cambria Math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/>
                                  <a:cs typeface="Times New Roman" panose="02020603050405020304" pitchFamily="18" charset="0"/>
                                </a:rPr>
                                <m:t>𝐿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2400" b="0" i="1" smtClean="0">
                          <a:latin typeface="Cambria Math"/>
                          <a:cs typeface="Times New Roman" panose="020206030504050203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400" b="0" i="1" smtClean="0">
                              <a:latin typeface="Cambria Math"/>
                              <a:cs typeface="Times New Roman" panose="020206030504050203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b="0" i="1" smtClean="0"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1−</m:t>
                                  </m:r>
                                  <m:f>
                                    <m:fPr>
                                      <m:ctrlPr>
                                        <a:rPr lang="en-GB" sz="24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2400" b="0" i="1" smtClean="0">
                                          <a:latin typeface="Cambria Math"/>
                                          <a:cs typeface="Times New Roman" panose="02020603050405020304" pitchFamily="18" charset="0"/>
                                        </a:rPr>
                                        <m:t>𝑎</m:t>
                                      </m:r>
                                    </m:num>
                                    <m:den>
                                      <m:r>
                                        <a:rPr lang="en-GB" sz="2400" b="0" i="1" smtClean="0">
                                          <a:latin typeface="Cambria Math"/>
                                          <a:cs typeface="Times New Roman" panose="02020603050405020304" pitchFamily="18" charset="0"/>
                                        </a:rPr>
                                        <m:t>𝑎</m:t>
                                      </m:r>
                                      <m:r>
                                        <a:rPr lang="en-GB" sz="2400" b="0" i="1" smtClean="0">
                                          <a:latin typeface="Cambria Math"/>
                                          <a:cs typeface="Times New Roman" panose="020206030504050203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GB" sz="2400" b="0" i="1" smtClean="0">
                                          <a:latin typeface="Cambria Math"/>
                                          <a:cs typeface="Times New Roman" panose="02020603050405020304" pitchFamily="18" charset="0"/>
                                        </a:rPr>
                                        <m:t>𝑏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GB" sz="2400" b="0" i="1" smtClean="0">
                                  <a:latin typeface="Cambria Math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/>
                                  <a:cs typeface="Times New Roman" panose="02020603050405020304" pitchFamily="18" charset="0"/>
                                </a:rPr>
                                <m:t>𝐿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GB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latin typeface="Cambria Math"/>
                          <a:cs typeface="Times New Roman" panose="02020603050405020304" pitchFamily="18" charset="0"/>
                        </a:rPr>
                        <m:t>𝐷</m:t>
                      </m:r>
                      <m:r>
                        <a:rPr lang="en-GB" sz="2400" i="1"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GB" sz="24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smtClean="0">
                                  <a:latin typeface="Cambria Math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  <m:r>
                                <a:rPr lang="en-GB" sz="2400" i="1">
                                  <a:latin typeface="Cambria Math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GB" sz="2400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sz="2400" i="1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GB" sz="2400" i="1">
                                              <a:latin typeface="Cambria Math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GB" sz="2400" b="0" i="1" smtClean="0">
                                              <a:latin typeface="Cambria Math"/>
                                              <a:cs typeface="Times New Roman" panose="02020603050405020304" pitchFamily="18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GB" sz="2400" i="1">
                                              <a:latin typeface="Cambria Math"/>
                                              <a:cs typeface="Times New Roman" panose="02020603050405020304" pitchFamily="18" charset="0"/>
                                            </a:rPr>
                                            <m:t>𝑎</m:t>
                                          </m:r>
                                          <m:r>
                                            <a:rPr lang="en-GB" sz="2400" i="1">
                                              <a:latin typeface="Cambria Math"/>
                                              <a:cs typeface="Times New Roman" panose="02020603050405020304" pitchFamily="18" charset="0"/>
                                            </a:rPr>
                                            <m:t>+</m:t>
                                          </m:r>
                                          <m:r>
                                            <a:rPr lang="en-GB" sz="2400" i="1">
                                              <a:latin typeface="Cambria Math"/>
                                              <a:cs typeface="Times New Roman" panose="02020603050405020304" pitchFamily="18" charset="0"/>
                                            </a:rPr>
                                            <m:t>𝑏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GB" sz="2400" i="1"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GB" sz="2400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i="1"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𝐿</m:t>
                                  </m:r>
                                </m:e>
                                <m:sup>
                                  <m:r>
                                    <a:rPr lang="en-GB" sz="2400" i="1"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  <m:r>
                            <a:rPr lang="en-GB" sz="2400" b="0" i="1" smtClean="0">
                              <a:latin typeface="Cambria Math"/>
                              <a:cs typeface="Times New Roman" panose="02020603050405020304" pitchFamily="18" charset="0"/>
                            </a:rPr>
                            <m:t>  </m:t>
                          </m:r>
                        </m:e>
                      </m:d>
                      <m:r>
                        <a:rPr lang="en-GB" sz="2400" b="0" i="1" smtClean="0">
                          <a:latin typeface="Cambria Math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GB" sz="2400" i="1">
                          <a:latin typeface="Cambria Math"/>
                          <a:cs typeface="Times New Roman" panose="02020603050405020304" pitchFamily="18" charset="0"/>
                        </a:rPr>
                        <m:t>+</m:t>
                      </m:r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GB" sz="24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smtClean="0">
                                  <a:latin typeface="Cambria Math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  <m:r>
                                <a:rPr lang="en-GB" sz="2400" i="1">
                                  <a:latin typeface="Cambria Math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GB" sz="2400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sz="2400" i="1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GB" sz="2400" i="1">
                                              <a:latin typeface="Cambria Math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GB" sz="2400" b="0" i="1" smtClean="0">
                                              <a:latin typeface="Cambria Math"/>
                                              <a:cs typeface="Times New Roman" panose="02020603050405020304" pitchFamily="18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GB" sz="2400" i="1">
                                              <a:latin typeface="Cambria Math"/>
                                              <a:cs typeface="Times New Roman" panose="02020603050405020304" pitchFamily="18" charset="0"/>
                                            </a:rPr>
                                            <m:t>𝑎</m:t>
                                          </m:r>
                                          <m:r>
                                            <a:rPr lang="en-GB" sz="2400" i="1">
                                              <a:latin typeface="Cambria Math"/>
                                              <a:cs typeface="Times New Roman" panose="02020603050405020304" pitchFamily="18" charset="0"/>
                                            </a:rPr>
                                            <m:t>+</m:t>
                                          </m:r>
                                          <m:r>
                                            <a:rPr lang="en-GB" sz="2400" i="1">
                                              <a:latin typeface="Cambria Math"/>
                                              <a:cs typeface="Times New Roman" panose="02020603050405020304" pitchFamily="18" charset="0"/>
                                            </a:rPr>
                                            <m:t>𝑏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GB" sz="2400" i="1"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GB" sz="2400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i="1"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𝐿</m:t>
                                  </m:r>
                                </m:e>
                                <m:sup>
                                  <m:r>
                                    <a:rPr lang="en-GB" sz="2400" i="1"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  <m:r>
                            <a:rPr lang="en-GB" sz="2400" b="0" i="1" smtClean="0">
                              <a:latin typeface="Cambria Math"/>
                              <a:cs typeface="Times New Roman" panose="02020603050405020304" pitchFamily="18" charset="0"/>
                            </a:rPr>
                            <m:t>  </m:t>
                          </m:r>
                        </m:e>
                      </m:d>
                      <m:r>
                        <a:rPr lang="en-GB" sz="2400" b="0" i="1" smtClean="0">
                          <a:latin typeface="Cambria Math"/>
                          <a:cs typeface="Times New Roman" panose="02020603050405020304" pitchFamily="18" charset="0"/>
                        </a:rPr>
                        <m:t>𝑏</m:t>
                      </m:r>
                    </m:oMath>
                  </m:oMathPara>
                </a14:m>
                <a:endParaRPr lang="en-GB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GB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latin typeface="Cambria Math"/>
                          <a:cs typeface="Times New Roman" panose="02020603050405020304" pitchFamily="18" charset="0"/>
                        </a:rPr>
                        <m:t>𝐷</m:t>
                      </m:r>
                      <m:r>
                        <a:rPr lang="en-GB" sz="2400" i="1"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GB" sz="24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i="1">
                                  <a:latin typeface="Cambria Math"/>
                                  <a:cs typeface="Times New Roman" panose="02020603050405020304" pitchFamily="18" charset="0"/>
                                </a:rPr>
                                <m:t>1+</m:t>
                              </m:r>
                              <m:sSup>
                                <m:sSupPr>
                                  <m:ctrlPr>
                                    <a:rPr lang="en-GB" sz="2400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sz="2400" i="1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GB" sz="2400" i="1">
                                              <a:latin typeface="Cambria Math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GB" sz="2400" b="0" i="1" smtClean="0">
                                              <a:latin typeface="Cambria Math"/>
                                              <a:cs typeface="Times New Roman" panose="02020603050405020304" pitchFamily="18" charset="0"/>
                                            </a:rPr>
                                            <m:t>𝐿</m:t>
                                          </m:r>
                                        </m:num>
                                        <m:den>
                                          <m:r>
                                            <a:rPr lang="en-GB" sz="2400" i="1">
                                              <a:latin typeface="Cambria Math"/>
                                              <a:cs typeface="Times New Roman" panose="02020603050405020304" pitchFamily="18" charset="0"/>
                                            </a:rPr>
                                            <m:t>𝑎</m:t>
                                          </m:r>
                                          <m:r>
                                            <a:rPr lang="en-GB" sz="2400" i="1">
                                              <a:latin typeface="Cambria Math"/>
                                              <a:cs typeface="Times New Roman" panose="02020603050405020304" pitchFamily="18" charset="0"/>
                                            </a:rPr>
                                            <m:t>+</m:t>
                                          </m:r>
                                          <m:r>
                                            <a:rPr lang="en-GB" sz="2400" i="1">
                                              <a:latin typeface="Cambria Math"/>
                                              <a:cs typeface="Times New Roman" panose="02020603050405020304" pitchFamily="18" charset="0"/>
                                            </a:rPr>
                                            <m:t>𝑏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GB" sz="2400" i="1"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  <m:r>
                            <a:rPr lang="en-GB" sz="2400" i="1">
                              <a:latin typeface="Cambria Math"/>
                              <a:cs typeface="Times New Roman" panose="02020603050405020304" pitchFamily="18" charset="0"/>
                            </a:rPr>
                            <m:t> </m:t>
                          </m:r>
                        </m:e>
                      </m:d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GB" sz="2400" b="0" i="1" smtClean="0">
                              <a:latin typeface="Cambria Math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GB" sz="2400" b="0" i="1" smtClean="0">
                              <a:latin typeface="Cambria Math"/>
                              <a:cs typeface="Times New Roman" panose="02020603050405020304" pitchFamily="18" charset="0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GB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GB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latin typeface="Cambria Math"/>
                          <a:cs typeface="Times New Roman" panose="02020603050405020304" pitchFamily="18" charset="0"/>
                        </a:rPr>
                        <m:t>𝐷</m:t>
                      </m:r>
                      <m:r>
                        <a:rPr lang="en-GB" sz="2400" i="1"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i="1"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  <m:r>
                                    <a:rPr lang="en-GB" sz="2400" i="1"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+</m:t>
                                  </m:r>
                                  <m:r>
                                    <a:rPr lang="en-GB" sz="2400" i="1"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𝑏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2400" i="1">
                                  <a:latin typeface="Cambria Math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400" i="1">
                              <a:latin typeface="Cambria Math"/>
                              <a:cs typeface="Times New Roman" panose="020206030504050203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i="1">
                                  <a:latin typeface="Cambria Math"/>
                                  <a:cs typeface="Times New Roman" panose="02020603050405020304" pitchFamily="18" charset="0"/>
                                </a:rPr>
                                <m:t>𝐿</m:t>
                              </m:r>
                            </m:e>
                            <m:sup>
                              <m:r>
                                <a:rPr lang="en-GB" sz="2400" i="1">
                                  <a:latin typeface="Cambria Math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16632"/>
                <a:ext cx="8424937" cy="605646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8311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c 6"/>
          <p:cNvSpPr/>
          <p:nvPr/>
        </p:nvSpPr>
        <p:spPr>
          <a:xfrm rot="3528581">
            <a:off x="1139351" y="1415627"/>
            <a:ext cx="777934" cy="914400"/>
          </a:xfrm>
          <a:prstGeom prst="arc">
            <a:avLst>
              <a:gd name="adj1" fmla="val 16323804"/>
              <a:gd name="adj2" fmla="val 1977218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648724" y="1878731"/>
                <a:ext cx="33098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  <a:ea typeface="Cambria Math"/>
                        </a:rPr>
                        <m:t>𝜃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8724" y="1878731"/>
                <a:ext cx="330988" cy="3077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1178396"/>
            <a:ext cx="6477000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120870" y="2042492"/>
                <a:ext cx="37144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0870" y="2042492"/>
                <a:ext cx="371448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020272" y="3770684"/>
                <a:ext cx="3676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0272" y="3770684"/>
                <a:ext cx="36766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267744" y="3548577"/>
                <a:ext cx="1172052" cy="5821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dirty="0" smtClean="0">
                                  <a:latin typeface="Cambria Math"/>
                                </a:rPr>
                                <m:t>𝑎</m:t>
                              </m:r>
                            </m:num>
                            <m:den>
                              <m:r>
                                <a:rPr lang="en-GB" b="0" i="1" dirty="0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GB" b="0" i="1" dirty="0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b="0" i="1" dirty="0" smtClean="0">
                                  <a:latin typeface="Cambria Math"/>
                                </a:rPr>
                                <m:t>𝑏</m:t>
                              </m:r>
                            </m:den>
                          </m:f>
                        </m:e>
                      </m:d>
                      <m:r>
                        <a:rPr lang="en-GB" b="0" i="1" dirty="0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3548577"/>
                <a:ext cx="1172052" cy="58214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552076" y="4562772"/>
                <a:ext cx="1208729" cy="7146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dirty="0" smtClean="0">
                                  <a:latin typeface="Cambria Math"/>
                                </a:rPr>
                                <m:t>𝑏</m:t>
                              </m:r>
                            </m:num>
                            <m:den>
                              <m:r>
                                <a:rPr lang="en-GB" b="0" i="1" dirty="0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GB" b="0" i="1" dirty="0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b="0" i="1" dirty="0" smtClean="0">
                                  <a:latin typeface="Cambria Math"/>
                                </a:rPr>
                                <m:t>𝑏</m:t>
                              </m:r>
                            </m:den>
                          </m:f>
                        </m:e>
                      </m:d>
                      <m:r>
                        <a:rPr lang="en-GB" b="0" i="1" dirty="0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2076" y="4562772"/>
                <a:ext cx="1208729" cy="71468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251520" y="340341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itchFamily="66" charset="0"/>
              </a:rPr>
              <a:t>For the minimum distance race (shown below), analysing the angle at P in both triangles shows that they are the same.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3314901" y="3359374"/>
            <a:ext cx="497973" cy="720080"/>
            <a:chOff x="3314901" y="3161706"/>
            <a:chExt cx="497973" cy="72008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347864" y="3212976"/>
                  <a:ext cx="37414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smtClean="0">
                            <a:latin typeface="Cambria Math"/>
                            <a:ea typeface="Cambria Math"/>
                          </a:rPr>
                          <m:t>𝜃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47864" y="3212976"/>
                  <a:ext cx="374141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Arc 7"/>
            <p:cNvSpPr/>
            <p:nvPr/>
          </p:nvSpPr>
          <p:spPr>
            <a:xfrm rot="17079075">
              <a:off x="3203848" y="3272759"/>
              <a:ext cx="720080" cy="497973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948241" y="3487715"/>
            <a:ext cx="497973" cy="720080"/>
            <a:chOff x="3948241" y="3290047"/>
            <a:chExt cx="497973" cy="72008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4067944" y="3501008"/>
                  <a:ext cx="37414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smtClean="0">
                            <a:latin typeface="Cambria Math"/>
                            <a:ea typeface="Cambria Math"/>
                          </a:rPr>
                          <m:t>𝜃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67944" y="3501008"/>
                  <a:ext cx="374141" cy="36933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Arc 17"/>
            <p:cNvSpPr/>
            <p:nvPr/>
          </p:nvSpPr>
          <p:spPr>
            <a:xfrm rot="3134442">
              <a:off x="3837188" y="3401100"/>
              <a:ext cx="720080" cy="497973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0667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c 6"/>
          <p:cNvSpPr/>
          <p:nvPr/>
        </p:nvSpPr>
        <p:spPr>
          <a:xfrm rot="3528581">
            <a:off x="1139351" y="1415627"/>
            <a:ext cx="777934" cy="914400"/>
          </a:xfrm>
          <a:prstGeom prst="arc">
            <a:avLst>
              <a:gd name="adj1" fmla="val 16323804"/>
              <a:gd name="adj2" fmla="val 1977218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648724" y="1681063"/>
                <a:ext cx="33098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  <a:ea typeface="Cambria Math"/>
                        </a:rPr>
                        <m:t>𝜃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8724" y="1681063"/>
                <a:ext cx="330988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1178396"/>
            <a:ext cx="6477000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120870" y="2060848"/>
                <a:ext cx="37144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0870" y="2060848"/>
                <a:ext cx="371448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020272" y="3779748"/>
                <a:ext cx="3676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0272" y="3779748"/>
                <a:ext cx="36766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267744" y="3546195"/>
                <a:ext cx="1172052" cy="5821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dirty="0" smtClean="0">
                                  <a:latin typeface="Cambria Math"/>
                                </a:rPr>
                                <m:t>𝑎</m:t>
                              </m:r>
                            </m:num>
                            <m:den>
                              <m:r>
                                <a:rPr lang="en-GB" b="0" i="1" dirty="0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GB" b="0" i="1" dirty="0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b="0" i="1" dirty="0" smtClean="0">
                                  <a:latin typeface="Cambria Math"/>
                                </a:rPr>
                                <m:t>𝑏</m:t>
                              </m:r>
                            </m:den>
                          </m:f>
                        </m:e>
                      </m:d>
                      <m:r>
                        <a:rPr lang="en-GB" b="0" i="1" dirty="0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3546195"/>
                <a:ext cx="1172052" cy="58214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552076" y="4560390"/>
                <a:ext cx="1208729" cy="7146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dirty="0" smtClean="0">
                                  <a:latin typeface="Cambria Math"/>
                                </a:rPr>
                                <m:t>𝑏</m:t>
                              </m:r>
                            </m:num>
                            <m:den>
                              <m:r>
                                <a:rPr lang="en-GB" b="0" i="1" dirty="0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GB" b="0" i="1" dirty="0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b="0" i="1" dirty="0" smtClean="0">
                                  <a:latin typeface="Cambria Math"/>
                                </a:rPr>
                                <m:t>𝑏</m:t>
                              </m:r>
                            </m:den>
                          </m:f>
                        </m:e>
                      </m:d>
                      <m:r>
                        <a:rPr lang="en-GB" b="0" i="1" dirty="0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2076" y="4560390"/>
                <a:ext cx="1208729" cy="71468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/>
          <p:cNvGrpSpPr/>
          <p:nvPr/>
        </p:nvGrpSpPr>
        <p:grpSpPr>
          <a:xfrm>
            <a:off x="3314901" y="3356992"/>
            <a:ext cx="497973" cy="720080"/>
            <a:chOff x="3314901" y="3161706"/>
            <a:chExt cx="497973" cy="72008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347864" y="3212976"/>
                  <a:ext cx="37414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smtClean="0">
                            <a:latin typeface="Cambria Math"/>
                            <a:ea typeface="Cambria Math"/>
                          </a:rPr>
                          <m:t>𝜃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47864" y="3212976"/>
                  <a:ext cx="374141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Arc 7"/>
            <p:cNvSpPr/>
            <p:nvPr/>
          </p:nvSpPr>
          <p:spPr>
            <a:xfrm rot="17079075">
              <a:off x="3203848" y="3272759"/>
              <a:ext cx="720080" cy="497973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948241" y="3485333"/>
            <a:ext cx="497973" cy="720080"/>
            <a:chOff x="3948241" y="3290047"/>
            <a:chExt cx="497973" cy="72008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4067944" y="3501008"/>
                  <a:ext cx="37414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smtClean="0">
                            <a:latin typeface="Cambria Math"/>
                            <a:ea typeface="Cambria Math"/>
                          </a:rPr>
                          <m:t>𝜃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67944" y="3501008"/>
                  <a:ext cx="374141" cy="36933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Arc 17"/>
            <p:cNvSpPr/>
            <p:nvPr/>
          </p:nvSpPr>
          <p:spPr>
            <a:xfrm rot="3134442">
              <a:off x="3837188" y="3401100"/>
              <a:ext cx="720080" cy="497973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3347864" y="265872"/>
            <a:ext cx="566054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itchFamily="66" charset="0"/>
              </a:rPr>
              <a:t>So another way to solve the problem is to simply reflect point A in the fence line to give A’ and join it to point B.  Where line A’B crosses the fence line is the solution since length A’P equals length AP.</a:t>
            </a:r>
          </a:p>
        </p:txBody>
      </p:sp>
    </p:spTree>
    <p:extLst>
      <p:ext uri="{BB962C8B-B14F-4D97-AF65-F5344CB8AC3E}">
        <p14:creationId xmlns:p14="http://schemas.microsoft.com/office/powerpoint/2010/main" val="931502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1253</TotalTime>
  <Words>1371</Words>
  <Application>Microsoft Office PowerPoint</Application>
  <PresentationFormat>On-screen Show (4:3)</PresentationFormat>
  <Paragraphs>394</Paragraphs>
  <Slides>51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8" baseType="lpstr">
      <vt:lpstr>Arial</vt:lpstr>
      <vt:lpstr>Bradley Hand ITC</vt:lpstr>
      <vt:lpstr>Calibri</vt:lpstr>
      <vt:lpstr>Cambria Math</vt:lpstr>
      <vt:lpstr>Comic Sans MS</vt:lpstr>
      <vt:lpstr>Times New Roman</vt:lpstr>
      <vt:lpstr>Office Theme</vt:lpstr>
      <vt:lpstr>The Shortest Race</vt:lpstr>
      <vt:lpstr>The Shortest Race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Shortest Race</dc:title>
  <dc:creator>John</dc:creator>
  <cp:lastModifiedBy>John Burke</cp:lastModifiedBy>
  <cp:revision>47</cp:revision>
  <cp:lastPrinted>2015-03-20T15:24:55Z</cp:lastPrinted>
  <dcterms:created xsi:type="dcterms:W3CDTF">2011-12-21T11:23:58Z</dcterms:created>
  <dcterms:modified xsi:type="dcterms:W3CDTF">2020-10-31T20:38:12Z</dcterms:modified>
</cp:coreProperties>
</file>